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25"/>
  </p:notesMasterIdLst>
  <p:handoutMasterIdLst>
    <p:handoutMasterId r:id="rId26"/>
  </p:handoutMasterIdLst>
  <p:sldIdLst>
    <p:sldId id="266" r:id="rId5"/>
    <p:sldId id="458" r:id="rId6"/>
    <p:sldId id="475" r:id="rId7"/>
    <p:sldId id="476" r:id="rId8"/>
    <p:sldId id="496" r:id="rId9"/>
    <p:sldId id="485" r:id="rId10"/>
    <p:sldId id="497" r:id="rId11"/>
    <p:sldId id="498" r:id="rId12"/>
    <p:sldId id="479" r:id="rId13"/>
    <p:sldId id="499" r:id="rId14"/>
    <p:sldId id="500" r:id="rId15"/>
    <p:sldId id="480" r:id="rId16"/>
    <p:sldId id="486" r:id="rId17"/>
    <p:sldId id="494" r:id="rId18"/>
    <p:sldId id="502" r:id="rId19"/>
    <p:sldId id="487" r:id="rId20"/>
    <p:sldId id="488" r:id="rId21"/>
    <p:sldId id="482" r:id="rId22"/>
    <p:sldId id="484" r:id="rId23"/>
    <p:sldId id="329" r:id="rId24"/>
  </p:sldIdLst>
  <p:sldSz cx="16459200" cy="8229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3FF"/>
    <a:srgbClr val="0000FF"/>
    <a:srgbClr val="FC64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557" y="82"/>
      </p:cViewPr>
      <p:guideLst/>
    </p:cSldViewPr>
  </p:slideViewPr>
  <p:notesTextViewPr>
    <p:cViewPr>
      <p:scale>
        <a:sx n="3" d="2"/>
        <a:sy n="3" d="2"/>
      </p:scale>
      <p:origin x="0" y="0"/>
    </p:cViewPr>
  </p:notesTextViewPr>
  <p:notesViewPr>
    <p:cSldViewPr snapToGrid="0">
      <p:cViewPr varScale="1">
        <p:scale>
          <a:sx n="45" d="100"/>
          <a:sy n="45" d="100"/>
        </p:scale>
        <p:origin x="2760" y="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959C53-1F47-4EC3-BD04-DCF7D9853FE2}" type="datetimeFigureOut">
              <a:rPr lang="en-US" smtClean="0"/>
              <a:t>6/16/2025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966561-935E-43F2-AA27-F6429D640CD0}" type="slidenum">
              <a:rPr lang="en-US" smtClean="0"/>
              <a:t>‹#›</a:t>
            </a:fld>
            <a:endParaRPr lang="en-US"/>
          </a:p>
        </p:txBody>
      </p:sp>
    </p:spTree>
    <p:extLst>
      <p:ext uri="{BB962C8B-B14F-4D97-AF65-F5344CB8AC3E}">
        <p14:creationId xmlns:p14="http://schemas.microsoft.com/office/powerpoint/2010/main" val="28583798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3753D4-FC42-4AF9-9F67-FF67B8A220EF}" type="datetimeFigureOut">
              <a:rPr lang="en-US" smtClean="0"/>
              <a:t>6/16/2025</a:t>
            </a:fld>
            <a:endParaRPr lang="en-US"/>
          </a:p>
        </p:txBody>
      </p:sp>
      <p:sp>
        <p:nvSpPr>
          <p:cNvPr id="4" name="Slide Image Placeholder 3"/>
          <p:cNvSpPr>
            <a:spLocks noGrp="1" noRot="1" noChangeAspect="1"/>
          </p:cNvSpPr>
          <p:nvPr>
            <p:ph type="sldImg" idx="2"/>
          </p:nvPr>
        </p:nvSpPr>
        <p:spPr>
          <a:xfrm>
            <a:off x="342900" y="1143000"/>
            <a:ext cx="61722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CD5281-AB0E-4AE5-96D1-620E2E6C6426}" type="slidenum">
              <a:rPr lang="en-US" smtClean="0"/>
              <a:t>‹#›</a:t>
            </a:fld>
            <a:endParaRPr lang="en-US"/>
          </a:p>
        </p:txBody>
      </p:sp>
    </p:spTree>
    <p:extLst>
      <p:ext uri="{BB962C8B-B14F-4D97-AF65-F5344CB8AC3E}">
        <p14:creationId xmlns:p14="http://schemas.microsoft.com/office/powerpoint/2010/main" val="3235946233"/>
      </p:ext>
    </p:extLst>
  </p:cSld>
  <p:clrMap bg1="lt1" tx1="dk1" bg2="lt2" tx2="dk2" accent1="accent1" accent2="accent2" accent3="accent3" accent4="accent4" accent5="accent5" accent6="accent6" hlink="hlink" folHlink="folHlink"/>
  <p:hf hdr="0" ftr="0" dt="0"/>
  <p:notesStyle>
    <a:lvl1pPr marL="0" algn="l" defTabSz="1185062" rtl="0" eaLnBrk="1" latinLnBrk="0" hangingPunct="1">
      <a:defRPr sz="1555" kern="1200">
        <a:solidFill>
          <a:schemeClr val="tx1"/>
        </a:solidFill>
        <a:latin typeface="+mn-lt"/>
        <a:ea typeface="+mn-ea"/>
        <a:cs typeface="+mn-cs"/>
      </a:defRPr>
    </a:lvl1pPr>
    <a:lvl2pPr marL="592531" algn="l" defTabSz="1185062" rtl="0" eaLnBrk="1" latinLnBrk="0" hangingPunct="1">
      <a:defRPr sz="1555" kern="1200">
        <a:solidFill>
          <a:schemeClr val="tx1"/>
        </a:solidFill>
        <a:latin typeface="+mn-lt"/>
        <a:ea typeface="+mn-ea"/>
        <a:cs typeface="+mn-cs"/>
      </a:defRPr>
    </a:lvl2pPr>
    <a:lvl3pPr marL="1185062" algn="l" defTabSz="1185062" rtl="0" eaLnBrk="1" latinLnBrk="0" hangingPunct="1">
      <a:defRPr sz="1555" kern="1200">
        <a:solidFill>
          <a:schemeClr val="tx1"/>
        </a:solidFill>
        <a:latin typeface="+mn-lt"/>
        <a:ea typeface="+mn-ea"/>
        <a:cs typeface="+mn-cs"/>
      </a:defRPr>
    </a:lvl3pPr>
    <a:lvl4pPr marL="1777594" algn="l" defTabSz="1185062" rtl="0" eaLnBrk="1" latinLnBrk="0" hangingPunct="1">
      <a:defRPr sz="1555" kern="1200">
        <a:solidFill>
          <a:schemeClr val="tx1"/>
        </a:solidFill>
        <a:latin typeface="+mn-lt"/>
        <a:ea typeface="+mn-ea"/>
        <a:cs typeface="+mn-cs"/>
      </a:defRPr>
    </a:lvl4pPr>
    <a:lvl5pPr marL="2370125" algn="l" defTabSz="1185062" rtl="0" eaLnBrk="1" latinLnBrk="0" hangingPunct="1">
      <a:defRPr sz="1555" kern="1200">
        <a:solidFill>
          <a:schemeClr val="tx1"/>
        </a:solidFill>
        <a:latin typeface="+mn-lt"/>
        <a:ea typeface="+mn-ea"/>
        <a:cs typeface="+mn-cs"/>
      </a:defRPr>
    </a:lvl5pPr>
    <a:lvl6pPr marL="2962656" algn="l" defTabSz="1185062" rtl="0" eaLnBrk="1" latinLnBrk="0" hangingPunct="1">
      <a:defRPr sz="1555" kern="1200">
        <a:solidFill>
          <a:schemeClr val="tx1"/>
        </a:solidFill>
        <a:latin typeface="+mn-lt"/>
        <a:ea typeface="+mn-ea"/>
        <a:cs typeface="+mn-cs"/>
      </a:defRPr>
    </a:lvl6pPr>
    <a:lvl7pPr marL="3555187" algn="l" defTabSz="1185062" rtl="0" eaLnBrk="1" latinLnBrk="0" hangingPunct="1">
      <a:defRPr sz="1555" kern="1200">
        <a:solidFill>
          <a:schemeClr val="tx1"/>
        </a:solidFill>
        <a:latin typeface="+mn-lt"/>
        <a:ea typeface="+mn-ea"/>
        <a:cs typeface="+mn-cs"/>
      </a:defRPr>
    </a:lvl7pPr>
    <a:lvl8pPr marL="4147718" algn="l" defTabSz="1185062" rtl="0" eaLnBrk="1" latinLnBrk="0" hangingPunct="1">
      <a:defRPr sz="1555" kern="1200">
        <a:solidFill>
          <a:schemeClr val="tx1"/>
        </a:solidFill>
        <a:latin typeface="+mn-lt"/>
        <a:ea typeface="+mn-ea"/>
        <a:cs typeface="+mn-cs"/>
      </a:defRPr>
    </a:lvl8pPr>
    <a:lvl9pPr marL="4740250" algn="l" defTabSz="1185062" rtl="0" eaLnBrk="1" latinLnBrk="0" hangingPunct="1">
      <a:defRPr sz="1555"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1346836"/>
            <a:ext cx="1234440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2057400" y="4322446"/>
            <a:ext cx="123444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a:xfrm>
            <a:off x="10521" y="7950630"/>
            <a:ext cx="3703320" cy="278969"/>
          </a:xfrm>
          <a:prstGeom prst="rect">
            <a:avLst/>
          </a:prstGeom>
        </p:spPr>
        <p:txBody>
          <a:bodyPr/>
          <a:lstStyle>
            <a:lvl1pPr>
              <a:defRPr>
                <a:solidFill>
                  <a:srgbClr val="0070C0"/>
                </a:solidFill>
              </a:defRPr>
            </a:lvl1pPr>
          </a:lstStyle>
          <a:p>
            <a:fld id="{9C7E231E-CA56-4BC7-92DB-F0B5D1EFC190}" type="datetime3">
              <a:rPr lang="en-US" smtClean="0"/>
              <a:t>16 June 2025</a:t>
            </a:fld>
            <a:endParaRPr lang="en-US" dirty="0"/>
          </a:p>
        </p:txBody>
      </p:sp>
      <p:sp>
        <p:nvSpPr>
          <p:cNvPr id="5" name="Footer Placeholder 4"/>
          <p:cNvSpPr>
            <a:spLocks noGrp="1"/>
          </p:cNvSpPr>
          <p:nvPr>
            <p:ph type="ftr" sz="quarter" idx="11"/>
          </p:nvPr>
        </p:nvSpPr>
        <p:spPr>
          <a:xfrm>
            <a:off x="5452110" y="7950630"/>
            <a:ext cx="5554980" cy="267212"/>
          </a:xfrm>
          <a:prstGeom prst="rect">
            <a:avLst/>
          </a:prstGeom>
        </p:spPr>
        <p:txBody>
          <a:bodyPr/>
          <a:lstStyle>
            <a:lvl1pPr>
              <a:defRPr sz="1600">
                <a:solidFill>
                  <a:srgbClr val="0070C0"/>
                </a:solidFill>
              </a:defRPr>
            </a:lvl1pPr>
          </a:lstStyle>
          <a:p>
            <a:r>
              <a:rPr lang="en-US" dirty="0"/>
              <a:t>Course Teacher: Prof. Dr. Engr. </a:t>
            </a:r>
            <a:r>
              <a:rPr lang="en-US" dirty="0" err="1"/>
              <a:t>Muhibul</a:t>
            </a:r>
            <a:r>
              <a:rPr lang="en-US" dirty="0"/>
              <a:t> </a:t>
            </a:r>
            <a:r>
              <a:rPr lang="en-US" dirty="0" err="1"/>
              <a:t>Haque</a:t>
            </a:r>
            <a:r>
              <a:rPr lang="en-US" dirty="0"/>
              <a:t> </a:t>
            </a:r>
            <a:r>
              <a:rPr lang="en-US" dirty="0" err="1"/>
              <a:t>Bhuyan</a:t>
            </a:r>
            <a:endParaRPr lang="en-US" dirty="0"/>
          </a:p>
        </p:txBody>
      </p:sp>
      <p:sp>
        <p:nvSpPr>
          <p:cNvPr id="6" name="Slide Number Placeholder 5"/>
          <p:cNvSpPr>
            <a:spLocks noGrp="1"/>
          </p:cNvSpPr>
          <p:nvPr>
            <p:ph type="sldNum" sz="quarter" idx="12"/>
          </p:nvPr>
        </p:nvSpPr>
        <p:spPr>
          <a:xfrm>
            <a:off x="14401799" y="7950630"/>
            <a:ext cx="2031381" cy="278970"/>
          </a:xfrm>
          <a:prstGeom prst="rect">
            <a:avLst/>
          </a:prstGeom>
        </p:spPr>
        <p:txBody>
          <a:bodyPr/>
          <a:lstStyle>
            <a:lvl1pPr>
              <a:defRPr>
                <a:solidFill>
                  <a:srgbClr val="0070C0"/>
                </a:solidFill>
              </a:defRPr>
            </a:lvl1pPr>
          </a:lstStyle>
          <a:p>
            <a:fld id="{48F63A3B-78C7-47BE-AE5E-E10140E04643}"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23" y="11981"/>
            <a:ext cx="1415536" cy="1334855"/>
          </a:xfrm>
          <a:prstGeom prst="rect">
            <a:avLst/>
          </a:prstGeom>
        </p:spPr>
      </p:pic>
      <p:sp>
        <p:nvSpPr>
          <p:cNvPr id="8" name="TextBox 7"/>
          <p:cNvSpPr txBox="1"/>
          <p:nvPr userDrawn="1"/>
        </p:nvSpPr>
        <p:spPr>
          <a:xfrm>
            <a:off x="1426059" y="10898"/>
            <a:ext cx="15007121" cy="1138773"/>
          </a:xfrm>
          <a:prstGeom prst="rect">
            <a:avLst/>
          </a:prstGeom>
          <a:noFill/>
        </p:spPr>
        <p:txBody>
          <a:bodyPr wrap="square" rtlCol="0">
            <a:spAutoFit/>
          </a:bodyPr>
          <a:lstStyle/>
          <a:p>
            <a:pPr algn="l"/>
            <a:r>
              <a:rPr lang="en-US" sz="4400" b="1" dirty="0">
                <a:solidFill>
                  <a:schemeClr val="accent1">
                    <a:lumMod val="75000"/>
                  </a:schemeClr>
                </a:solidFill>
              </a:rPr>
              <a:t>AMERICAN INTERNATIONAL UNIVERSITY-BANGLADESH (AIUB)</a:t>
            </a:r>
          </a:p>
          <a:p>
            <a:pPr algn="l"/>
            <a:r>
              <a:rPr lang="en-US" sz="2400" dirty="0">
                <a:solidFill>
                  <a:srgbClr val="0070C0"/>
                </a:solidFill>
              </a:rPr>
              <a:t>Where leaders are created</a:t>
            </a:r>
          </a:p>
        </p:txBody>
      </p:sp>
    </p:spTree>
    <p:extLst>
      <p:ext uri="{BB962C8B-B14F-4D97-AF65-F5344CB8AC3E}">
        <p14:creationId xmlns:p14="http://schemas.microsoft.com/office/powerpoint/2010/main" val="4049715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6274" y="7919634"/>
            <a:ext cx="2788920" cy="309966"/>
          </a:xfrm>
          <a:prstGeom prst="rect">
            <a:avLst/>
          </a:prstGeom>
        </p:spPr>
        <p:txBody>
          <a:bodyPr/>
          <a:lstStyle>
            <a:lvl1pPr>
              <a:defRPr sz="1400">
                <a:solidFill>
                  <a:srgbClr val="0070C0"/>
                </a:solidFill>
              </a:defRPr>
            </a:lvl1pPr>
          </a:lstStyle>
          <a:p>
            <a:fld id="{CBE03706-832F-4E99-98D6-95C6393A057E}" type="datetime3">
              <a:rPr lang="en-US" smtClean="0"/>
              <a:t>16 June 2025</a:t>
            </a:fld>
            <a:endParaRPr lang="en-US"/>
          </a:p>
        </p:txBody>
      </p:sp>
      <p:sp>
        <p:nvSpPr>
          <p:cNvPr id="5" name="Footer Placeholder 4"/>
          <p:cNvSpPr>
            <a:spLocks noGrp="1"/>
          </p:cNvSpPr>
          <p:nvPr>
            <p:ph type="ftr" sz="quarter" idx="11"/>
          </p:nvPr>
        </p:nvSpPr>
        <p:spPr>
          <a:xfrm>
            <a:off x="5452110" y="7919634"/>
            <a:ext cx="6636568" cy="325464"/>
          </a:xfrm>
          <a:prstGeom prst="rect">
            <a:avLst/>
          </a:prstGeom>
        </p:spPr>
        <p:txBody>
          <a:bodyPr/>
          <a:lstStyle>
            <a:lvl1pPr>
              <a:defRPr sz="1600">
                <a:solidFill>
                  <a:srgbClr val="0070C0"/>
                </a:solidFill>
              </a:defRPr>
            </a:lvl1pPr>
          </a:lstStyle>
          <a:p>
            <a:r>
              <a:rPr lang="en-US"/>
              <a:t>Course Teacher: Prof. Dr. Engr. Muhibul Haque Bhuyan</a:t>
            </a:r>
            <a:endParaRPr lang="en-US" dirty="0"/>
          </a:p>
        </p:txBody>
      </p:sp>
      <p:sp>
        <p:nvSpPr>
          <p:cNvPr id="6" name="Slide Number Placeholder 5"/>
          <p:cNvSpPr>
            <a:spLocks noGrp="1"/>
          </p:cNvSpPr>
          <p:nvPr>
            <p:ph type="sldNum" sz="quarter" idx="12"/>
          </p:nvPr>
        </p:nvSpPr>
        <p:spPr>
          <a:xfrm>
            <a:off x="15141845" y="7919634"/>
            <a:ext cx="1317356" cy="290270"/>
          </a:xfrm>
          <a:prstGeom prst="rect">
            <a:avLst/>
          </a:prstGeom>
        </p:spPr>
        <p:txBody>
          <a:bodyPr/>
          <a:lstStyle>
            <a:lvl1pPr>
              <a:defRPr>
                <a:solidFill>
                  <a:srgbClr val="0070C0"/>
                </a:solidFill>
              </a:defRPr>
            </a:lvl1pPr>
          </a:lstStyle>
          <a:p>
            <a:fld id="{48F63A3B-78C7-47BE-AE5E-E10140E04643}" type="slidenum">
              <a:rPr lang="en-US" smtClean="0"/>
              <a:pPr/>
              <a:t>‹#›</a:t>
            </a:fld>
            <a:endParaRPr lang="en-US" dirty="0"/>
          </a:p>
        </p:txBody>
      </p:sp>
      <p:pic>
        <p:nvPicPr>
          <p:cNvPr id="7" name="Picture 6"/>
          <p:cNvPicPr>
            <a:picLocks noChangeAspect="1"/>
          </p:cNvPicPr>
          <p:nvPr userDrawn="1"/>
        </p:nvPicPr>
        <p:blipFill>
          <a:blip r:embed="rId2"/>
          <a:stretch>
            <a:fillRect/>
          </a:stretch>
        </p:blipFill>
        <p:spPr>
          <a:xfrm>
            <a:off x="0" y="18938"/>
            <a:ext cx="1689315" cy="645504"/>
          </a:xfrm>
          <a:prstGeom prst="rect">
            <a:avLst/>
          </a:prstGeom>
        </p:spPr>
      </p:pic>
      <p:sp>
        <p:nvSpPr>
          <p:cNvPr id="8" name="Rectangle 7"/>
          <p:cNvSpPr/>
          <p:nvPr userDrawn="1"/>
        </p:nvSpPr>
        <p:spPr>
          <a:xfrm>
            <a:off x="11256579" y="-16858"/>
            <a:ext cx="5220222" cy="4638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rgbClr val="FFFF00"/>
                </a:solidFill>
              </a:rPr>
              <a:t>Microprocessor and Embedded Systems Design</a:t>
            </a:r>
          </a:p>
        </p:txBody>
      </p:sp>
      <p:sp>
        <p:nvSpPr>
          <p:cNvPr id="9" name="TextBox 8"/>
          <p:cNvSpPr txBox="1"/>
          <p:nvPr userDrawn="1"/>
        </p:nvSpPr>
        <p:spPr>
          <a:xfrm>
            <a:off x="12241563" y="7635430"/>
            <a:ext cx="607859" cy="523220"/>
          </a:xfrm>
          <a:prstGeom prst="rect">
            <a:avLst/>
          </a:prstGeom>
          <a:noFill/>
        </p:spPr>
        <p:txBody>
          <a:bodyPr wrap="none" rtlCol="0">
            <a:spAutoFit/>
          </a:bodyPr>
          <a:lstStyle/>
          <a:p>
            <a:fld id="{4B2552B2-E763-405A-8E5A-B8DDC8F7B503}" type="slidenum">
              <a:rPr lang="en-US" sz="2800" smtClean="0">
                <a:solidFill>
                  <a:schemeClr val="bg1"/>
                </a:solidFill>
              </a:rPr>
              <a:t>‹#›</a:t>
            </a:fld>
            <a:endParaRPr lang="en-US" sz="2800" dirty="0">
              <a:solidFill>
                <a:schemeClr val="bg1"/>
              </a:solidFill>
            </a:endParaRPr>
          </a:p>
        </p:txBody>
      </p:sp>
    </p:spTree>
    <p:extLst>
      <p:ext uri="{BB962C8B-B14F-4D97-AF65-F5344CB8AC3E}">
        <p14:creationId xmlns:p14="http://schemas.microsoft.com/office/powerpoint/2010/main" val="432304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Date Placeholder 3"/>
          <p:cNvSpPr txBox="1">
            <a:spLocks/>
          </p:cNvSpPr>
          <p:nvPr userDrawn="1"/>
        </p:nvSpPr>
        <p:spPr>
          <a:xfrm>
            <a:off x="16274" y="7919634"/>
            <a:ext cx="2788920" cy="309966"/>
          </a:xfrm>
          <a:prstGeom prst="rect">
            <a:avLst/>
          </a:prstGeom>
        </p:spPr>
        <p:txBody>
          <a:bodyPr vert="horz" lIns="91440" tIns="45720" rIns="91440" bIns="45720" rtlCol="0" anchor="ctr"/>
          <a:lstStyle>
            <a:defPPr>
              <a:defRPr lang="en-US"/>
            </a:defPPr>
            <a:lvl1pPr marL="0" algn="l" defTabSz="457200" rtl="0" eaLnBrk="1" latinLnBrk="0" hangingPunct="1">
              <a:defRPr sz="1400" kern="1200">
                <a:solidFill>
                  <a:srgbClr val="0070C0"/>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EB6A4FC-AAA1-4F41-A17E-7BE1ED99D460}" type="datetime3">
              <a:rPr lang="en-US" smtClean="0"/>
              <a:pPr/>
              <a:t>16 June 2025</a:t>
            </a:fld>
            <a:endParaRPr lang="en-US"/>
          </a:p>
        </p:txBody>
      </p:sp>
      <p:sp>
        <p:nvSpPr>
          <p:cNvPr id="4" name="Footer Placeholder 4"/>
          <p:cNvSpPr>
            <a:spLocks noGrp="1"/>
          </p:cNvSpPr>
          <p:nvPr>
            <p:ph type="ftr" sz="quarter" idx="11"/>
          </p:nvPr>
        </p:nvSpPr>
        <p:spPr>
          <a:xfrm>
            <a:off x="5452110" y="7919634"/>
            <a:ext cx="6636568" cy="325464"/>
          </a:xfrm>
          <a:prstGeom prst="rect">
            <a:avLst/>
          </a:prstGeom>
        </p:spPr>
        <p:txBody>
          <a:bodyPr/>
          <a:lstStyle>
            <a:lvl1pPr>
              <a:defRPr sz="1600">
                <a:solidFill>
                  <a:srgbClr val="0070C0"/>
                </a:solidFill>
              </a:defRPr>
            </a:lvl1pPr>
          </a:lstStyle>
          <a:p>
            <a:r>
              <a:rPr lang="en-US"/>
              <a:t>Course Teacher: Prof. Dr. Engr. Muhibul Haque Bhuyan</a:t>
            </a:r>
            <a:endParaRPr lang="en-US" dirty="0"/>
          </a:p>
        </p:txBody>
      </p:sp>
      <p:sp>
        <p:nvSpPr>
          <p:cNvPr id="5" name="Slide Number Placeholder 5"/>
          <p:cNvSpPr>
            <a:spLocks noGrp="1"/>
          </p:cNvSpPr>
          <p:nvPr>
            <p:ph type="sldNum" sz="quarter" idx="12"/>
          </p:nvPr>
        </p:nvSpPr>
        <p:spPr>
          <a:xfrm>
            <a:off x="15141845" y="7919634"/>
            <a:ext cx="1317356" cy="290270"/>
          </a:xfrm>
          <a:prstGeom prst="rect">
            <a:avLst/>
          </a:prstGeom>
        </p:spPr>
        <p:txBody>
          <a:bodyPr/>
          <a:lstStyle>
            <a:lvl1pPr>
              <a:defRPr>
                <a:solidFill>
                  <a:srgbClr val="0070C0"/>
                </a:solidFill>
              </a:defRPr>
            </a:lvl1pPr>
          </a:lstStyle>
          <a:p>
            <a:fld id="{48F63A3B-78C7-47BE-AE5E-E10140E04643}" type="slidenum">
              <a:rPr lang="en-US" smtClean="0"/>
              <a:pPr/>
              <a:t>‹#›</a:t>
            </a:fld>
            <a:endParaRPr lang="en-US" dirty="0"/>
          </a:p>
        </p:txBody>
      </p:sp>
      <p:pic>
        <p:nvPicPr>
          <p:cNvPr id="7" name="Picture 6"/>
          <p:cNvPicPr>
            <a:picLocks noChangeAspect="1"/>
          </p:cNvPicPr>
          <p:nvPr userDrawn="1"/>
        </p:nvPicPr>
        <p:blipFill>
          <a:blip r:embed="rId2"/>
          <a:stretch>
            <a:fillRect/>
          </a:stretch>
        </p:blipFill>
        <p:spPr>
          <a:xfrm>
            <a:off x="0" y="18938"/>
            <a:ext cx="1689315" cy="645504"/>
          </a:xfrm>
          <a:prstGeom prst="rect">
            <a:avLst/>
          </a:prstGeom>
        </p:spPr>
      </p:pic>
      <p:sp>
        <p:nvSpPr>
          <p:cNvPr id="9" name="Rectangle 8"/>
          <p:cNvSpPr/>
          <p:nvPr userDrawn="1"/>
        </p:nvSpPr>
        <p:spPr>
          <a:xfrm>
            <a:off x="11256579" y="-16858"/>
            <a:ext cx="5220222" cy="4638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rgbClr val="FFFF00"/>
                </a:solidFill>
              </a:rPr>
              <a:t>Microprocessor and Embedded Systems Design</a:t>
            </a:r>
          </a:p>
        </p:txBody>
      </p:sp>
    </p:spTree>
    <p:extLst>
      <p:ext uri="{BB962C8B-B14F-4D97-AF65-F5344CB8AC3E}">
        <p14:creationId xmlns:p14="http://schemas.microsoft.com/office/powerpoint/2010/main" val="39415340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1570" y="438150"/>
            <a:ext cx="1419606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31570" y="2190750"/>
            <a:ext cx="14196060" cy="522160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p:cNvSpPr>
            <a:spLocks noGrp="1"/>
          </p:cNvSpPr>
          <p:nvPr>
            <p:ph type="ftr" sz="quarter" idx="3"/>
          </p:nvPr>
        </p:nvSpPr>
        <p:spPr>
          <a:xfrm>
            <a:off x="5452110" y="7950630"/>
            <a:ext cx="5554980" cy="267212"/>
          </a:xfrm>
          <a:prstGeom prst="rect">
            <a:avLst/>
          </a:prstGeom>
        </p:spPr>
        <p:txBody>
          <a:bodyPr/>
          <a:lstStyle>
            <a:lvl1pPr algn="ctr">
              <a:defRPr sz="1600">
                <a:solidFill>
                  <a:srgbClr val="0070C0"/>
                </a:solidFill>
              </a:defRPr>
            </a:lvl1pPr>
          </a:lstStyle>
          <a:p>
            <a:r>
              <a:rPr lang="en-US"/>
              <a:t>Course Teacher: Prof. Dr. Engr. Muhibul Haque Bhuyan</a:t>
            </a:r>
            <a:endParaRPr lang="en-US" dirty="0"/>
          </a:p>
        </p:txBody>
      </p:sp>
      <p:sp>
        <p:nvSpPr>
          <p:cNvPr id="8" name="Date Placeholder 3"/>
          <p:cNvSpPr>
            <a:spLocks noGrp="1"/>
          </p:cNvSpPr>
          <p:nvPr>
            <p:ph type="dt" sz="half" idx="2"/>
          </p:nvPr>
        </p:nvSpPr>
        <p:spPr>
          <a:xfrm>
            <a:off x="10521" y="7950630"/>
            <a:ext cx="3703320" cy="278969"/>
          </a:xfrm>
          <a:prstGeom prst="rect">
            <a:avLst/>
          </a:prstGeom>
        </p:spPr>
        <p:txBody>
          <a:bodyPr/>
          <a:lstStyle>
            <a:lvl1pPr>
              <a:defRPr>
                <a:solidFill>
                  <a:srgbClr val="0070C0"/>
                </a:solidFill>
              </a:defRPr>
            </a:lvl1pPr>
          </a:lstStyle>
          <a:p>
            <a:fld id="{9C7E231E-CA56-4BC7-92DB-F0B5D1EFC190}" type="datetime3">
              <a:rPr lang="en-US" smtClean="0"/>
              <a:t>16 June 2025</a:t>
            </a:fld>
            <a:endParaRPr lang="en-US" dirty="0"/>
          </a:p>
        </p:txBody>
      </p:sp>
      <p:sp>
        <p:nvSpPr>
          <p:cNvPr id="9" name="Slide Number Placeholder 5"/>
          <p:cNvSpPr>
            <a:spLocks noGrp="1"/>
          </p:cNvSpPr>
          <p:nvPr>
            <p:ph type="sldNum" sz="quarter" idx="4"/>
          </p:nvPr>
        </p:nvSpPr>
        <p:spPr>
          <a:xfrm>
            <a:off x="14401799" y="7950630"/>
            <a:ext cx="2031381" cy="278970"/>
          </a:xfrm>
          <a:prstGeom prst="rect">
            <a:avLst/>
          </a:prstGeom>
        </p:spPr>
        <p:txBody>
          <a:bodyPr/>
          <a:lstStyle>
            <a:lvl1pPr algn="r">
              <a:defRPr>
                <a:solidFill>
                  <a:srgbClr val="0070C0"/>
                </a:solidFill>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6371652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hdr="0" ftr="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jpeg"/><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jpe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jpeg"/><Relationship Id="rId1" Type="http://schemas.openxmlformats.org/officeDocument/2006/relationships/slideLayout" Target="../slideLayouts/slideLayout2.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jpeg"/><Relationship Id="rId1" Type="http://schemas.openxmlformats.org/officeDocument/2006/relationships/slideLayout" Target="../slideLayouts/slideLayout3.xml"/><Relationship Id="rId4" Type="http://schemas.openxmlformats.org/officeDocument/2006/relationships/image" Target="../media/image32.jpeg"/></Relationships>
</file>

<file path=ppt/slides/_rels/slide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3.jpeg"/><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F83542-990E-4AD7-9205-9BAC0D2B3160}"/>
              </a:ext>
            </a:extLst>
          </p:cNvPr>
          <p:cNvSpPr>
            <a:spLocks noGrp="1"/>
          </p:cNvSpPr>
          <p:nvPr>
            <p:ph type="ctrTitle"/>
          </p:nvPr>
        </p:nvSpPr>
        <p:spPr>
          <a:xfrm>
            <a:off x="365759" y="1496293"/>
            <a:ext cx="15893935" cy="2394066"/>
          </a:xfrm>
        </p:spPr>
        <p:txBody>
          <a:bodyPr anchor="t">
            <a:noAutofit/>
          </a:bodyPr>
          <a:lstStyle/>
          <a:p>
            <a:r>
              <a:rPr lang="en-US" sz="5400" b="1" dirty="0">
                <a:solidFill>
                  <a:srgbClr val="0070C0"/>
                </a:solidFill>
              </a:rPr>
              <a:t>Course Capstone Project Proposal Title:</a:t>
            </a:r>
            <a:br>
              <a:rPr lang="en-US" sz="5400" b="1" dirty="0">
                <a:solidFill>
                  <a:srgbClr val="0070C0"/>
                </a:solidFill>
              </a:rPr>
            </a:br>
            <a:r>
              <a:rPr lang="en-US" sz="4400" dirty="0">
                <a:solidFill>
                  <a:srgbClr val="FF0000"/>
                </a:solidFill>
                <a:latin typeface="WordVisi_MSFontService"/>
              </a:rPr>
              <a:t>Smart Navigation Stick with GPS &amp; GSM Tracking for Visually Impaired Individuals</a:t>
            </a:r>
            <a:br>
              <a:rPr lang="en-US" sz="1200" dirty="0"/>
            </a:br>
            <a:endParaRPr lang="en-US" sz="5400" b="1" dirty="0">
              <a:solidFill>
                <a:schemeClr val="accent5"/>
              </a:solidFill>
            </a:endParaRPr>
          </a:p>
        </p:txBody>
      </p:sp>
      <p:sp>
        <p:nvSpPr>
          <p:cNvPr id="3" name="Rectangle 8"/>
          <p:cNvSpPr>
            <a:spLocks noChangeArrowheads="1"/>
          </p:cNvSpPr>
          <p:nvPr/>
        </p:nvSpPr>
        <p:spPr bwMode="auto">
          <a:xfrm>
            <a:off x="3695643" y="3940463"/>
            <a:ext cx="8305800" cy="1676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GB" altLang="en-US" sz="2400" b="1" dirty="0">
                <a:solidFill>
                  <a:srgbClr val="00B050"/>
                </a:solidFill>
              </a:rPr>
              <a:t>Course Teacher: </a:t>
            </a:r>
          </a:p>
          <a:p>
            <a:pPr algn="ctr" eaLnBrk="1" hangingPunct="1"/>
            <a:r>
              <a:rPr lang="en-GB" altLang="en-US" sz="2000" dirty="0">
                <a:solidFill>
                  <a:srgbClr val="00B050"/>
                </a:solidFill>
              </a:rPr>
              <a:t>Department of Electrical and Electronic Engineering</a:t>
            </a:r>
          </a:p>
        </p:txBody>
      </p:sp>
      <p:graphicFrame>
        <p:nvGraphicFramePr>
          <p:cNvPr id="5" name="Table 4"/>
          <p:cNvGraphicFramePr>
            <a:graphicFrameLocks noGrp="1"/>
          </p:cNvGraphicFramePr>
          <p:nvPr>
            <p:extLst>
              <p:ext uri="{D42A27DB-BD31-4B8C-83A1-F6EECF244321}">
                <p14:modId xmlns:p14="http://schemas.microsoft.com/office/powerpoint/2010/main" val="917296077"/>
              </p:ext>
            </p:extLst>
          </p:nvPr>
        </p:nvGraphicFramePr>
        <p:xfrm>
          <a:off x="1303869" y="1105193"/>
          <a:ext cx="14715065" cy="451803"/>
        </p:xfrm>
        <a:graphic>
          <a:graphicData uri="http://schemas.openxmlformats.org/drawingml/2006/table">
            <a:tbl>
              <a:tblPr firstRow="1" firstCol="1" bandRow="1">
                <a:tableStyleId>{5C22544A-7EE6-4342-B048-85BDC9FD1C3A}</a:tableStyleId>
              </a:tblPr>
              <a:tblGrid>
                <a:gridCol w="2607320">
                  <a:extLst>
                    <a:ext uri="{9D8B030D-6E8A-4147-A177-3AD203B41FA5}">
                      <a16:colId xmlns:a16="http://schemas.microsoft.com/office/drawing/2014/main" val="3779552987"/>
                    </a:ext>
                  </a:extLst>
                </a:gridCol>
                <a:gridCol w="2607320">
                  <a:extLst>
                    <a:ext uri="{9D8B030D-6E8A-4147-A177-3AD203B41FA5}">
                      <a16:colId xmlns:a16="http://schemas.microsoft.com/office/drawing/2014/main" val="2030903817"/>
                    </a:ext>
                  </a:extLst>
                </a:gridCol>
                <a:gridCol w="2607320">
                  <a:extLst>
                    <a:ext uri="{9D8B030D-6E8A-4147-A177-3AD203B41FA5}">
                      <a16:colId xmlns:a16="http://schemas.microsoft.com/office/drawing/2014/main" val="1872060130"/>
                    </a:ext>
                  </a:extLst>
                </a:gridCol>
                <a:gridCol w="6893105">
                  <a:extLst>
                    <a:ext uri="{9D8B030D-6E8A-4147-A177-3AD203B41FA5}">
                      <a16:colId xmlns:a16="http://schemas.microsoft.com/office/drawing/2014/main" val="3948658697"/>
                    </a:ext>
                  </a:extLst>
                </a:gridCol>
              </a:tblGrid>
              <a:tr h="182880">
                <a:tc>
                  <a:txBody>
                    <a:bodyPr/>
                    <a:lstStyle/>
                    <a:p>
                      <a:pPr marL="0" marR="0" algn="just">
                        <a:lnSpc>
                          <a:spcPct val="107000"/>
                        </a:lnSpc>
                        <a:spcBef>
                          <a:spcPts val="0"/>
                        </a:spcBef>
                        <a:spcAft>
                          <a:spcPts val="0"/>
                        </a:spcAft>
                      </a:pPr>
                      <a:r>
                        <a:rPr lang="en-US" sz="2800" dirty="0">
                          <a:solidFill>
                            <a:srgbClr val="FFA3FF"/>
                          </a:solidFill>
                          <a:effectLst/>
                        </a:rPr>
                        <a:t>Course Code:</a:t>
                      </a:r>
                      <a:endParaRPr lang="en-US" sz="2400" dirty="0">
                        <a:solidFill>
                          <a:srgbClr val="FFA3FF"/>
                        </a:solidFill>
                        <a:effectLst/>
                        <a:latin typeface="Times New Roman" panose="02020603050405020304" pitchFamily="18" charset="0"/>
                        <a:ea typeface="Calibri" panose="020F0502020204030204" pitchFamily="34" charset="0"/>
                        <a:cs typeface="Vrinda" panose="01010600010101010101" pitchFamily="2" charset="0"/>
                      </a:endParaRPr>
                    </a:p>
                  </a:txBody>
                  <a:tcPr marL="8890" marR="8890" marT="8890" marB="8890" anchor="ctr"/>
                </a:tc>
                <a:tc>
                  <a:txBody>
                    <a:bodyPr/>
                    <a:lstStyle/>
                    <a:p>
                      <a:pPr marL="0" marR="0" algn="just">
                        <a:lnSpc>
                          <a:spcPct val="107000"/>
                        </a:lnSpc>
                        <a:spcBef>
                          <a:spcPts val="0"/>
                        </a:spcBef>
                        <a:spcAft>
                          <a:spcPts val="0"/>
                        </a:spcAft>
                      </a:pPr>
                      <a:r>
                        <a:rPr lang="en-US" sz="2800" dirty="0">
                          <a:solidFill>
                            <a:srgbClr val="FFA3FF"/>
                          </a:solidFill>
                          <a:effectLst/>
                        </a:rPr>
                        <a:t>EEE 4103</a:t>
                      </a:r>
                      <a:endParaRPr lang="en-US" sz="2400" dirty="0">
                        <a:solidFill>
                          <a:srgbClr val="FFA3FF"/>
                        </a:solidFill>
                        <a:effectLst/>
                        <a:latin typeface="Times New Roman" panose="02020603050405020304" pitchFamily="18" charset="0"/>
                        <a:ea typeface="Calibri" panose="020F0502020204030204" pitchFamily="34" charset="0"/>
                        <a:cs typeface="Vrinda" panose="01010600010101010101" pitchFamily="2" charset="0"/>
                      </a:endParaRPr>
                    </a:p>
                  </a:txBody>
                  <a:tcPr marL="8890" marR="8890" marT="8890" marB="8890" anchor="ctr"/>
                </a:tc>
                <a:tc>
                  <a:txBody>
                    <a:bodyPr/>
                    <a:lstStyle/>
                    <a:p>
                      <a:pPr marL="0" marR="0" algn="just">
                        <a:lnSpc>
                          <a:spcPct val="107000"/>
                        </a:lnSpc>
                        <a:spcBef>
                          <a:spcPts val="0"/>
                        </a:spcBef>
                        <a:spcAft>
                          <a:spcPts val="0"/>
                        </a:spcAft>
                      </a:pPr>
                      <a:r>
                        <a:rPr lang="en-US" sz="2800" dirty="0">
                          <a:solidFill>
                            <a:srgbClr val="FFA3FF"/>
                          </a:solidFill>
                          <a:effectLst/>
                        </a:rPr>
                        <a:t>Course Name:</a:t>
                      </a:r>
                      <a:endParaRPr lang="en-US" sz="2400" dirty="0">
                        <a:solidFill>
                          <a:srgbClr val="FFA3FF"/>
                        </a:solidFill>
                        <a:effectLst/>
                        <a:latin typeface="Times New Roman" panose="02020603050405020304" pitchFamily="18" charset="0"/>
                        <a:ea typeface="Calibri" panose="020F0502020204030204" pitchFamily="34" charset="0"/>
                        <a:cs typeface="Vrinda" panose="01010600010101010101" pitchFamily="2" charset="0"/>
                      </a:endParaRPr>
                    </a:p>
                  </a:txBody>
                  <a:tcPr marL="8890" marR="8890" marT="8890" marB="8890" anchor="ctr"/>
                </a:tc>
                <a:tc>
                  <a:txBody>
                    <a:bodyPr/>
                    <a:lstStyle/>
                    <a:p>
                      <a:pPr marL="0" marR="0" algn="just">
                        <a:lnSpc>
                          <a:spcPct val="107000"/>
                        </a:lnSpc>
                        <a:spcBef>
                          <a:spcPts val="0"/>
                        </a:spcBef>
                        <a:spcAft>
                          <a:spcPts val="0"/>
                        </a:spcAft>
                      </a:pPr>
                      <a:r>
                        <a:rPr lang="en-US" sz="2800" dirty="0">
                          <a:solidFill>
                            <a:srgbClr val="FFA3FF"/>
                          </a:solidFill>
                          <a:effectLst/>
                        </a:rPr>
                        <a:t>Microprocessor and Embedded Systems</a:t>
                      </a:r>
                      <a:endParaRPr lang="en-US" sz="2400" dirty="0">
                        <a:solidFill>
                          <a:srgbClr val="FFA3FF"/>
                        </a:solidFill>
                        <a:effectLst/>
                        <a:latin typeface="Times New Roman" panose="02020603050405020304" pitchFamily="18" charset="0"/>
                        <a:ea typeface="Calibri" panose="020F0502020204030204" pitchFamily="34" charset="0"/>
                        <a:cs typeface="Vrinda" panose="01010600010101010101" pitchFamily="2" charset="0"/>
                      </a:endParaRPr>
                    </a:p>
                  </a:txBody>
                  <a:tcPr marL="8890" marR="8890" marT="8890" marB="8890" anchor="ctr"/>
                </a:tc>
                <a:extLst>
                  <a:ext uri="{0D108BD9-81ED-4DB2-BD59-A6C34878D82A}">
                    <a16:rowId xmlns:a16="http://schemas.microsoft.com/office/drawing/2014/main" val="229074159"/>
                  </a:ext>
                </a:extLst>
              </a:tr>
            </a:tbl>
          </a:graphicData>
        </a:graphic>
      </p:graphicFrame>
      <p:graphicFrame>
        <p:nvGraphicFramePr>
          <p:cNvPr id="6" name="Table 5">
            <a:extLst>
              <a:ext uri="{FF2B5EF4-FFF2-40B4-BE49-F238E27FC236}">
                <a16:creationId xmlns:a16="http://schemas.microsoft.com/office/drawing/2014/main" id="{69F14236-BA01-966A-2472-DE11810BA335}"/>
              </a:ext>
            </a:extLst>
          </p:cNvPr>
          <p:cNvGraphicFramePr>
            <a:graphicFrameLocks noGrp="1"/>
          </p:cNvGraphicFramePr>
          <p:nvPr>
            <p:extLst>
              <p:ext uri="{D42A27DB-BD31-4B8C-83A1-F6EECF244321}">
                <p14:modId xmlns:p14="http://schemas.microsoft.com/office/powerpoint/2010/main" val="355981101"/>
              </p:ext>
            </p:extLst>
          </p:nvPr>
        </p:nvGraphicFramePr>
        <p:xfrm>
          <a:off x="2331662" y="5127192"/>
          <a:ext cx="11033762" cy="2743200"/>
        </p:xfrm>
        <a:graphic>
          <a:graphicData uri="http://schemas.openxmlformats.org/drawingml/2006/table">
            <a:tbl>
              <a:tblPr firstRow="1" bandRow="1">
                <a:tableStyleId>{5C22544A-7EE6-4342-B048-85BDC9FD1C3A}</a:tableStyleId>
              </a:tblPr>
              <a:tblGrid>
                <a:gridCol w="940417">
                  <a:extLst>
                    <a:ext uri="{9D8B030D-6E8A-4147-A177-3AD203B41FA5}">
                      <a16:colId xmlns:a16="http://schemas.microsoft.com/office/drawing/2014/main" val="2913403265"/>
                    </a:ext>
                  </a:extLst>
                </a:gridCol>
                <a:gridCol w="1708546">
                  <a:extLst>
                    <a:ext uri="{9D8B030D-6E8A-4147-A177-3AD203B41FA5}">
                      <a16:colId xmlns:a16="http://schemas.microsoft.com/office/drawing/2014/main" val="241213375"/>
                    </a:ext>
                  </a:extLst>
                </a:gridCol>
                <a:gridCol w="5053851">
                  <a:extLst>
                    <a:ext uri="{9D8B030D-6E8A-4147-A177-3AD203B41FA5}">
                      <a16:colId xmlns:a16="http://schemas.microsoft.com/office/drawing/2014/main" val="1138891670"/>
                    </a:ext>
                  </a:extLst>
                </a:gridCol>
                <a:gridCol w="1665474">
                  <a:extLst>
                    <a:ext uri="{9D8B030D-6E8A-4147-A177-3AD203B41FA5}">
                      <a16:colId xmlns:a16="http://schemas.microsoft.com/office/drawing/2014/main" val="1055295908"/>
                    </a:ext>
                  </a:extLst>
                </a:gridCol>
                <a:gridCol w="1665474">
                  <a:extLst>
                    <a:ext uri="{9D8B030D-6E8A-4147-A177-3AD203B41FA5}">
                      <a16:colId xmlns:a16="http://schemas.microsoft.com/office/drawing/2014/main" val="4294604628"/>
                    </a:ext>
                  </a:extLst>
                </a:gridCol>
              </a:tblGrid>
              <a:tr h="357296">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GB" altLang="en-US" sz="2400" b="1" i="1" dirty="0">
                          <a:solidFill>
                            <a:schemeClr val="bg1"/>
                          </a:solidFill>
                        </a:rPr>
                        <a:t>SL #</a:t>
                      </a:r>
                      <a:endParaRPr lang="en-GB" altLang="en-US" sz="2400" b="1" i="1" baseline="30000" dirty="0">
                        <a:solidFill>
                          <a:schemeClr val="bg1"/>
                        </a:solidFill>
                      </a:endParaRPr>
                    </a:p>
                  </a:txBody>
                  <a:tcPr anchor="ctr"/>
                </a:tc>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GB" altLang="en-US" sz="2400" b="1" i="1" dirty="0">
                          <a:solidFill>
                            <a:schemeClr val="bg1"/>
                          </a:solidFill>
                        </a:rPr>
                        <a:t>Students ID</a:t>
                      </a:r>
                      <a:endParaRPr lang="en-GB" altLang="en-US" sz="2400" b="1" i="1" baseline="30000" dirty="0">
                        <a:solidFill>
                          <a:schemeClr val="bg1"/>
                        </a:solidFill>
                      </a:endParaRPr>
                    </a:p>
                  </a:txBody>
                  <a:tcPr anchor="ctr"/>
                </a:tc>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GB" altLang="en-US" sz="2400" b="1" i="1" dirty="0">
                          <a:solidFill>
                            <a:schemeClr val="bg1"/>
                          </a:solidFill>
                        </a:rPr>
                        <a:t>Students Name</a:t>
                      </a:r>
                      <a:endParaRPr lang="en-GB" altLang="en-US" sz="2400" b="1" i="1" baseline="30000" dirty="0">
                        <a:solidFill>
                          <a:schemeClr val="bg1"/>
                        </a:solidFill>
                      </a:endParaRPr>
                    </a:p>
                  </a:txBody>
                  <a:tcPr anchor="ctr"/>
                </a:tc>
                <a:tc>
                  <a:txBody>
                    <a:bodyPr/>
                    <a:lstStyle/>
                    <a:p>
                      <a:pPr algn="ctr"/>
                      <a:r>
                        <a:rPr lang="en-US" sz="2400" i="1" dirty="0">
                          <a:solidFill>
                            <a:schemeClr val="bg1"/>
                          </a:solidFill>
                        </a:rPr>
                        <a:t>Program</a:t>
                      </a:r>
                    </a:p>
                  </a:txBody>
                  <a:tcPr anchor="ctr"/>
                </a:tc>
                <a:tc>
                  <a:txBody>
                    <a:bodyPr/>
                    <a:lstStyle/>
                    <a:p>
                      <a:pPr algn="ctr"/>
                      <a:r>
                        <a:rPr lang="en-US" sz="2400" i="1" dirty="0">
                          <a:solidFill>
                            <a:schemeClr val="bg1"/>
                          </a:solidFill>
                        </a:rPr>
                        <a:t>Section</a:t>
                      </a:r>
                    </a:p>
                  </a:txBody>
                  <a:tcPr anchor="ctr"/>
                </a:tc>
                <a:extLst>
                  <a:ext uri="{0D108BD9-81ED-4DB2-BD59-A6C34878D82A}">
                    <a16:rowId xmlns:a16="http://schemas.microsoft.com/office/drawing/2014/main" val="4019669810"/>
                  </a:ext>
                </a:extLst>
              </a:tr>
              <a:tr h="293287">
                <a:tc>
                  <a:txBody>
                    <a:bodyPr/>
                    <a:lstStyle/>
                    <a:p>
                      <a:pPr algn="ctr"/>
                      <a:r>
                        <a:rPr lang="en-US" sz="2400" i="1" dirty="0">
                          <a:solidFill>
                            <a:schemeClr val="tx1"/>
                          </a:solidFill>
                        </a:rPr>
                        <a:t>1</a:t>
                      </a:r>
                    </a:p>
                  </a:txBody>
                  <a:tcPr anchor="ctr"/>
                </a:tc>
                <a:tc>
                  <a:txBody>
                    <a:bodyPr/>
                    <a:lstStyle/>
                    <a:p>
                      <a:pPr algn="ctr"/>
                      <a:r>
                        <a:rPr lang="en-US" sz="2160" b="0" i="0" kern="1200" dirty="0">
                          <a:solidFill>
                            <a:schemeClr val="dk1"/>
                          </a:solidFill>
                          <a:effectLst/>
                          <a:latin typeface="+mn-lt"/>
                          <a:ea typeface="+mn-ea"/>
                          <a:cs typeface="+mn-cs"/>
                        </a:rPr>
                        <a:t>22-XXXX-X</a:t>
                      </a:r>
                      <a:endParaRPr lang="en-US" sz="2400" i="1" dirty="0">
                        <a:solidFill>
                          <a:schemeClr val="tx1"/>
                        </a:solidFill>
                      </a:endParaRPr>
                    </a:p>
                  </a:txBody>
                  <a:tcPr anchor="ctr"/>
                </a:tc>
                <a:tc>
                  <a:txBody>
                    <a:bodyPr/>
                    <a:lstStyle/>
                    <a:p>
                      <a:pPr algn="ctr"/>
                      <a:endParaRPr lang="en-US" sz="2400" i="1" dirty="0">
                        <a:solidFill>
                          <a:schemeClr val="tx1"/>
                        </a:solidFill>
                      </a:endParaRPr>
                    </a:p>
                  </a:txBody>
                  <a:tcPr anchor="ctr"/>
                </a:tc>
                <a:tc>
                  <a:txBody>
                    <a:bodyPr/>
                    <a:lstStyle/>
                    <a:p>
                      <a:pPr algn="ctr"/>
                      <a:r>
                        <a:rPr lang="en-US" sz="2400" i="1" dirty="0">
                          <a:solidFill>
                            <a:schemeClr val="tx1"/>
                          </a:solidFill>
                        </a:rPr>
                        <a:t>BSc in EEE</a:t>
                      </a:r>
                    </a:p>
                  </a:txBody>
                  <a:tcPr anchor="ctr"/>
                </a:tc>
                <a:tc>
                  <a:txBody>
                    <a:bodyPr/>
                    <a:lstStyle/>
                    <a:p>
                      <a:pPr algn="ctr"/>
                      <a:r>
                        <a:rPr lang="en-US" sz="2400" i="1" dirty="0">
                          <a:solidFill>
                            <a:schemeClr val="tx1"/>
                          </a:solidFill>
                        </a:rPr>
                        <a:t>X</a:t>
                      </a:r>
                    </a:p>
                  </a:txBody>
                  <a:tcPr anchor="ctr"/>
                </a:tc>
                <a:extLst>
                  <a:ext uri="{0D108BD9-81ED-4DB2-BD59-A6C34878D82A}">
                    <a16:rowId xmlns:a16="http://schemas.microsoft.com/office/drawing/2014/main" val="3071807588"/>
                  </a:ext>
                </a:extLst>
              </a:tr>
              <a:tr h="293287">
                <a:tc>
                  <a:txBody>
                    <a:bodyPr/>
                    <a:lstStyle/>
                    <a:p>
                      <a:pPr algn="ctr"/>
                      <a:r>
                        <a:rPr lang="en-US" sz="2400" i="1" dirty="0">
                          <a:solidFill>
                            <a:schemeClr val="tx1"/>
                          </a:solidFill>
                        </a:rPr>
                        <a:t>2</a:t>
                      </a:r>
                    </a:p>
                  </a:txBody>
                  <a:tcPr anchor="ctr"/>
                </a:tc>
                <a:tc>
                  <a:txBody>
                    <a:bodyPr/>
                    <a:lstStyle/>
                    <a:p>
                      <a:pPr algn="ctr"/>
                      <a:r>
                        <a:rPr lang="en-US" sz="2160" b="0" i="0" kern="1200" dirty="0">
                          <a:solidFill>
                            <a:schemeClr val="dk1"/>
                          </a:solidFill>
                          <a:effectLst/>
                          <a:latin typeface="+mn-lt"/>
                          <a:ea typeface="+mn-ea"/>
                          <a:cs typeface="+mn-cs"/>
                        </a:rPr>
                        <a:t>22-XXXX-X </a:t>
                      </a:r>
                      <a:endParaRPr lang="en-US" sz="2400" i="1" dirty="0">
                        <a:solidFill>
                          <a:schemeClr val="tx1"/>
                        </a:solidFill>
                      </a:endParaRPr>
                    </a:p>
                  </a:txBody>
                  <a:tcPr anchor="ctr"/>
                </a:tc>
                <a:tc>
                  <a:txBody>
                    <a:bodyPr/>
                    <a:lstStyle/>
                    <a:p>
                      <a:pPr algn="ctr"/>
                      <a:r>
                        <a:rPr lang="en-US" sz="2160" b="0" i="0" kern="1200" dirty="0">
                          <a:solidFill>
                            <a:schemeClr val="dk1"/>
                          </a:solidFill>
                          <a:effectLst/>
                          <a:latin typeface="+mn-lt"/>
                          <a:ea typeface="+mn-ea"/>
                          <a:cs typeface="+mn-cs"/>
                        </a:rPr>
                        <a:t> </a:t>
                      </a:r>
                      <a:endParaRPr lang="en-US" sz="2400" i="1" dirty="0">
                        <a:solidFill>
                          <a:schemeClr val="tx1"/>
                        </a:solidFill>
                      </a:endParaRPr>
                    </a:p>
                  </a:txBody>
                  <a:tcPr anchor="ctr"/>
                </a:tc>
                <a:tc>
                  <a:txBody>
                    <a:bodyPr/>
                    <a:lstStyle/>
                    <a:p>
                      <a:pPr algn="ctr"/>
                      <a:r>
                        <a:rPr lang="en-US" sz="2400" i="1" dirty="0">
                          <a:solidFill>
                            <a:schemeClr val="tx1"/>
                          </a:solidFill>
                        </a:rPr>
                        <a:t>BSc in CSE</a:t>
                      </a:r>
                    </a:p>
                  </a:txBody>
                  <a:tcPr anchor="ctr"/>
                </a:tc>
                <a:tc>
                  <a:txBody>
                    <a:bodyPr/>
                    <a:lstStyle/>
                    <a:p>
                      <a:pPr algn="ctr"/>
                      <a:r>
                        <a:rPr lang="en-US" sz="2400" i="1" dirty="0">
                          <a:solidFill>
                            <a:schemeClr val="tx1"/>
                          </a:solidFill>
                        </a:rPr>
                        <a:t>X</a:t>
                      </a:r>
                    </a:p>
                  </a:txBody>
                  <a:tcPr anchor="ctr"/>
                </a:tc>
                <a:extLst>
                  <a:ext uri="{0D108BD9-81ED-4DB2-BD59-A6C34878D82A}">
                    <a16:rowId xmlns:a16="http://schemas.microsoft.com/office/drawing/2014/main" val="76370253"/>
                  </a:ext>
                </a:extLst>
              </a:tr>
              <a:tr h="293287">
                <a:tc>
                  <a:txBody>
                    <a:bodyPr/>
                    <a:lstStyle/>
                    <a:p>
                      <a:pPr algn="ctr"/>
                      <a:r>
                        <a:rPr lang="en-US" sz="2400" i="1" dirty="0">
                          <a:solidFill>
                            <a:schemeClr val="tx1"/>
                          </a:solidFill>
                        </a:rPr>
                        <a:t>3</a:t>
                      </a:r>
                    </a:p>
                  </a:txBody>
                  <a:tcPr anchor="ctr"/>
                </a:tc>
                <a:tc>
                  <a:txBody>
                    <a:bodyPr/>
                    <a:lstStyle/>
                    <a:p>
                      <a:pPr algn="ctr"/>
                      <a:r>
                        <a:rPr lang="en-US" sz="2160" b="0" i="0" kern="1200" dirty="0">
                          <a:solidFill>
                            <a:schemeClr val="dk1"/>
                          </a:solidFill>
                          <a:effectLst/>
                          <a:latin typeface="+mn-lt"/>
                          <a:ea typeface="+mn-ea"/>
                          <a:cs typeface="+mn-cs"/>
                        </a:rPr>
                        <a:t>22-XXXX-X </a:t>
                      </a:r>
                      <a:endParaRPr lang="en-US" sz="2400" i="1" dirty="0">
                        <a:solidFill>
                          <a:schemeClr val="tx1"/>
                        </a:solidFill>
                      </a:endParaRPr>
                    </a:p>
                  </a:txBody>
                  <a:tcPr anchor="ctr"/>
                </a:tc>
                <a:tc>
                  <a:txBody>
                    <a:bodyPr/>
                    <a:lstStyle/>
                    <a:p>
                      <a:pPr algn="ctr"/>
                      <a:endParaRPr lang="en-US" sz="2400" i="1" dirty="0">
                        <a:solidFill>
                          <a:schemeClr val="tx1"/>
                        </a:solidFill>
                      </a:endParaRPr>
                    </a:p>
                  </a:txBody>
                  <a:tcPr anchor="ctr"/>
                </a:tc>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BSc in CSE</a:t>
                      </a:r>
                    </a:p>
                  </a:txBody>
                  <a:tcPr anchor="ctr"/>
                </a:tc>
                <a:tc>
                  <a:txBody>
                    <a:bodyPr/>
                    <a:lstStyle/>
                    <a:p>
                      <a:pPr algn="ctr"/>
                      <a:r>
                        <a:rPr lang="en-US" sz="2400" i="1" dirty="0">
                          <a:solidFill>
                            <a:schemeClr val="tx1"/>
                          </a:solidFill>
                        </a:rPr>
                        <a:t>X</a:t>
                      </a:r>
                    </a:p>
                  </a:txBody>
                  <a:tcPr anchor="ctr"/>
                </a:tc>
                <a:extLst>
                  <a:ext uri="{0D108BD9-81ED-4DB2-BD59-A6C34878D82A}">
                    <a16:rowId xmlns:a16="http://schemas.microsoft.com/office/drawing/2014/main" val="1221224331"/>
                  </a:ext>
                </a:extLst>
              </a:tr>
              <a:tr h="386199">
                <a:tc>
                  <a:txBody>
                    <a:bodyPr/>
                    <a:lstStyle/>
                    <a:p>
                      <a:pPr algn="ctr"/>
                      <a:r>
                        <a:rPr lang="en-US" sz="2400" i="1" dirty="0">
                          <a:solidFill>
                            <a:schemeClr val="tx1"/>
                          </a:solidFill>
                        </a:rPr>
                        <a:t>4</a:t>
                      </a:r>
                    </a:p>
                  </a:txBody>
                  <a:tcPr anchor="ctr"/>
                </a:tc>
                <a:tc>
                  <a:txBody>
                    <a:bodyPr/>
                    <a:lstStyle/>
                    <a:p>
                      <a:pPr algn="ctr"/>
                      <a:r>
                        <a:rPr lang="en-US" sz="2400" i="1" dirty="0">
                          <a:solidFill>
                            <a:schemeClr val="tx1"/>
                          </a:solidFill>
                        </a:rPr>
                        <a:t>22-XXXX-X</a:t>
                      </a:r>
                    </a:p>
                  </a:txBody>
                  <a:tcPr anchor="ctr"/>
                </a:tc>
                <a:tc>
                  <a:txBody>
                    <a:bodyPr/>
                    <a:lstStyle/>
                    <a:p>
                      <a:pPr algn="ctr"/>
                      <a:endParaRPr lang="en-US" sz="2400" i="1" dirty="0">
                        <a:solidFill>
                          <a:schemeClr val="tx1"/>
                        </a:solidFill>
                      </a:endParaRPr>
                    </a:p>
                  </a:txBody>
                  <a:tcPr anchor="ctr"/>
                </a:tc>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BSc in CSE</a:t>
                      </a:r>
                    </a:p>
                  </a:txBody>
                  <a:tcPr anchor="ctr"/>
                </a:tc>
                <a:tc>
                  <a:txBody>
                    <a:bodyPr/>
                    <a:lstStyle/>
                    <a:p>
                      <a:pPr algn="ctr"/>
                      <a:r>
                        <a:rPr lang="en-US" sz="2400" i="1" dirty="0">
                          <a:solidFill>
                            <a:schemeClr val="tx1"/>
                          </a:solidFill>
                        </a:rPr>
                        <a:t>X</a:t>
                      </a:r>
                    </a:p>
                  </a:txBody>
                  <a:tcPr anchor="ctr"/>
                </a:tc>
                <a:extLst>
                  <a:ext uri="{0D108BD9-81ED-4DB2-BD59-A6C34878D82A}">
                    <a16:rowId xmlns:a16="http://schemas.microsoft.com/office/drawing/2014/main" val="3652590490"/>
                  </a:ext>
                </a:extLst>
              </a:tr>
              <a:tr h="386199">
                <a:tc>
                  <a:txBody>
                    <a:bodyPr/>
                    <a:lstStyle/>
                    <a:p>
                      <a:pPr algn="ctr"/>
                      <a:r>
                        <a:rPr lang="en-US" sz="2400" i="1" dirty="0">
                          <a:solidFill>
                            <a:schemeClr val="tx1"/>
                          </a:solidFill>
                        </a:rPr>
                        <a:t>5</a:t>
                      </a:r>
                    </a:p>
                  </a:txBody>
                  <a:tcPr anchor="ctr"/>
                </a:tc>
                <a:tc>
                  <a:txBody>
                    <a:bodyPr/>
                    <a:lstStyle/>
                    <a:p>
                      <a:pPr algn="ctr"/>
                      <a:r>
                        <a:rPr lang="en-US" sz="2400" i="1" dirty="0">
                          <a:solidFill>
                            <a:schemeClr val="tx1"/>
                          </a:solidFill>
                        </a:rPr>
                        <a:t>22-XXXX-X</a:t>
                      </a:r>
                    </a:p>
                  </a:txBody>
                  <a:tcPr anchor="ctr"/>
                </a:tc>
                <a:tc>
                  <a:txBody>
                    <a:bodyPr/>
                    <a:lstStyle/>
                    <a:p>
                      <a:pPr algn="ctr"/>
                      <a:endParaRPr lang="en-US" sz="2400" i="1" dirty="0">
                        <a:solidFill>
                          <a:schemeClr val="tx1"/>
                        </a:solidFill>
                      </a:endParaRPr>
                    </a:p>
                  </a:txBody>
                  <a:tcPr anchor="ctr"/>
                </a:tc>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BSc in CSE</a:t>
                      </a:r>
                    </a:p>
                  </a:txBody>
                  <a:tcPr anchor="ctr"/>
                </a:tc>
                <a:tc>
                  <a:txBody>
                    <a:bodyPr/>
                    <a:lstStyle/>
                    <a:p>
                      <a:pPr algn="ctr"/>
                      <a:r>
                        <a:rPr lang="en-US" sz="2400" i="1" dirty="0">
                          <a:solidFill>
                            <a:schemeClr val="tx1"/>
                          </a:solidFill>
                        </a:rPr>
                        <a:t>X</a:t>
                      </a:r>
                    </a:p>
                  </a:txBody>
                  <a:tcPr anchor="ctr"/>
                </a:tc>
                <a:extLst>
                  <a:ext uri="{0D108BD9-81ED-4DB2-BD59-A6C34878D82A}">
                    <a16:rowId xmlns:a16="http://schemas.microsoft.com/office/drawing/2014/main" val="901570957"/>
                  </a:ext>
                </a:extLst>
              </a:tr>
            </a:tbl>
          </a:graphicData>
        </a:graphic>
      </p:graphicFrame>
    </p:spTree>
    <p:extLst>
      <p:ext uri="{BB962C8B-B14F-4D97-AF65-F5344CB8AC3E}">
        <p14:creationId xmlns:p14="http://schemas.microsoft.com/office/powerpoint/2010/main" val="22019699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CD9A9-EA1C-5232-1D11-85A69B890743}"/>
            </a:ext>
          </a:extLst>
        </p:cNvPr>
        <p:cNvGrpSpPr/>
        <p:nvPr/>
      </p:nvGrpSpPr>
      <p:grpSpPr>
        <a:xfrm>
          <a:off x="0" y="0"/>
          <a:ext cx="0" cy="0"/>
          <a:chOff x="0" y="0"/>
          <a:chExt cx="0" cy="0"/>
        </a:xfrm>
      </p:grpSpPr>
      <p:pic>
        <p:nvPicPr>
          <p:cNvPr id="12" name="Picture 11" descr="A diagram of a computer circuit&#10;&#10;AI-generated content may be incorrect.">
            <a:extLst>
              <a:ext uri="{FF2B5EF4-FFF2-40B4-BE49-F238E27FC236}">
                <a16:creationId xmlns:a16="http://schemas.microsoft.com/office/drawing/2014/main" id="{073B41D0-CD1F-FECE-6409-3DBC68CE218C}"/>
              </a:ext>
            </a:extLst>
          </p:cNvPr>
          <p:cNvPicPr>
            <a:picLocks noChangeAspect="1"/>
          </p:cNvPicPr>
          <p:nvPr/>
        </p:nvPicPr>
        <p:blipFill>
          <a:blip r:embed="rId2">
            <a:extLst>
              <a:ext uri="{28A0092B-C50C-407E-A947-70E740481C1C}">
                <a14:useLocalDpi xmlns:a14="http://schemas.microsoft.com/office/drawing/2010/main" val="0"/>
              </a:ext>
            </a:extLst>
          </a:blip>
          <a:srcRect l="16367" t="2322" r="24655" b="2219"/>
          <a:stretch>
            <a:fillRect/>
          </a:stretch>
        </p:blipFill>
        <p:spPr>
          <a:xfrm>
            <a:off x="8269320" y="660400"/>
            <a:ext cx="8041600" cy="7315200"/>
          </a:xfrm>
          <a:prstGeom prst="rect">
            <a:avLst/>
          </a:prstGeom>
        </p:spPr>
      </p:pic>
      <p:sp>
        <p:nvSpPr>
          <p:cNvPr id="19" name="TextBox 18">
            <a:extLst>
              <a:ext uri="{FF2B5EF4-FFF2-40B4-BE49-F238E27FC236}">
                <a16:creationId xmlns:a16="http://schemas.microsoft.com/office/drawing/2014/main" id="{D1F19ECB-2E42-94F5-C4FC-4F179E8F4050}"/>
              </a:ext>
            </a:extLst>
          </p:cNvPr>
          <p:cNvSpPr txBox="1"/>
          <p:nvPr/>
        </p:nvSpPr>
        <p:spPr>
          <a:xfrm>
            <a:off x="148280" y="1366183"/>
            <a:ext cx="8402595" cy="6863417"/>
          </a:xfrm>
          <a:prstGeom prst="rect">
            <a:avLst/>
          </a:prstGeom>
          <a:noFill/>
        </p:spPr>
        <p:txBody>
          <a:bodyPr wrap="square" rtlCol="0">
            <a:spAutoFit/>
          </a:bodyPr>
          <a:lstStyle/>
          <a:p>
            <a:pPr marL="182880">
              <a:spcBef>
                <a:spcPts val="600"/>
              </a:spcBef>
              <a:spcAft>
                <a:spcPts val="600"/>
              </a:spcAft>
            </a:pPr>
            <a:r>
              <a:rPr lang="en-US" sz="2400" b="1" dirty="0">
                <a:solidFill>
                  <a:srgbClr val="FF0000"/>
                </a:solidFill>
                <a:latin typeface="Times New Roman" panose="02020603050405020304" pitchFamily="18" charset="0"/>
                <a:cs typeface="Times New Roman" panose="02020603050405020304" pitchFamily="18" charset="0"/>
              </a:rPr>
              <a:t>Circuit Design and Power Management:</a:t>
            </a:r>
            <a:br>
              <a:rPr lang="en-US" sz="2400" b="1" dirty="0">
                <a:solidFill>
                  <a:srgbClr val="FF0000"/>
                </a:solidFill>
                <a:latin typeface="Times New Roman" panose="02020603050405020304" pitchFamily="18" charset="0"/>
                <a:cs typeface="Times New Roman" panose="02020603050405020304" pitchFamily="18" charset="0"/>
              </a:rPr>
            </a:br>
            <a:endParaRPr lang="en-US" sz="2400" b="1" dirty="0">
              <a:solidFill>
                <a:srgbClr val="FF0000"/>
              </a:solidFill>
              <a:latin typeface="Times New Roman" panose="02020603050405020304" pitchFamily="18" charset="0"/>
              <a:cs typeface="Times New Roman" panose="02020603050405020304" pitchFamily="18" charset="0"/>
            </a:endParaRPr>
          </a:p>
          <a:p>
            <a:pPr marL="568325" indent="-342900">
              <a:spcBef>
                <a:spcPts val="600"/>
              </a:spcBef>
              <a:spcAft>
                <a:spcPts val="600"/>
              </a:spcAf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Ultrasonic sensor connected to analog pins A0 (Echo) and A1 (Trig)</a:t>
            </a:r>
          </a:p>
          <a:p>
            <a:pPr marL="568325" indent="-342900">
              <a:spcBef>
                <a:spcPts val="600"/>
              </a:spcBef>
              <a:spcAft>
                <a:spcPts val="600"/>
              </a:spcAft>
              <a:buFont typeface="Wingdings" panose="05000000000000000000" pitchFamily="2" charset="2"/>
              <a:buChar char="Ø"/>
            </a:pPr>
            <a:r>
              <a:rPr lang="en-US" sz="2400" dirty="0">
                <a:solidFill>
                  <a:schemeClr val="accent5"/>
                </a:solidFill>
                <a:latin typeface="Times New Roman" panose="02020603050405020304" pitchFamily="18" charset="0"/>
                <a:cs typeface="Times New Roman" panose="02020603050405020304" pitchFamily="18" charset="0"/>
              </a:rPr>
              <a:t>GPS TX → D11, RX → D10 (via </a:t>
            </a:r>
            <a:r>
              <a:rPr lang="en-US" sz="2400" dirty="0" err="1">
                <a:solidFill>
                  <a:schemeClr val="accent5"/>
                </a:solidFill>
                <a:latin typeface="Times New Roman" panose="02020603050405020304" pitchFamily="18" charset="0"/>
                <a:cs typeface="Times New Roman" panose="02020603050405020304" pitchFamily="18" charset="0"/>
              </a:rPr>
              <a:t>SoftwareSerial</a:t>
            </a:r>
            <a:r>
              <a:rPr lang="en-US" sz="2400" dirty="0">
                <a:solidFill>
                  <a:schemeClr val="accent5"/>
                </a:solidFill>
                <a:latin typeface="Times New Roman" panose="02020603050405020304" pitchFamily="18" charset="0"/>
                <a:cs typeface="Times New Roman" panose="02020603050405020304" pitchFamily="18" charset="0"/>
              </a:rPr>
              <a:t>)</a:t>
            </a:r>
          </a:p>
          <a:p>
            <a:pPr marL="568325" indent="-342900">
              <a:spcBef>
                <a:spcPts val="600"/>
              </a:spcBef>
              <a:spcAft>
                <a:spcPts val="600"/>
              </a:spcAf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SIM800L RX → D3 (via voltage divider), TX → D2</a:t>
            </a:r>
          </a:p>
          <a:p>
            <a:pPr marL="568325" indent="-342900">
              <a:spcBef>
                <a:spcPts val="600"/>
              </a:spcBef>
              <a:spcAft>
                <a:spcPts val="600"/>
              </a:spcAft>
              <a:buFont typeface="Wingdings" panose="05000000000000000000" pitchFamily="2" charset="2"/>
              <a:buChar char="Ø"/>
            </a:pPr>
            <a:r>
              <a:rPr lang="en-US" sz="2400" dirty="0">
                <a:solidFill>
                  <a:schemeClr val="accent5"/>
                </a:solidFill>
                <a:latin typeface="Times New Roman" panose="02020603050405020304" pitchFamily="18" charset="0"/>
                <a:cs typeface="Times New Roman" panose="02020603050405020304" pitchFamily="18" charset="0"/>
              </a:rPr>
              <a:t>Buzzer on D5, Button on D6</a:t>
            </a:r>
          </a:p>
          <a:p>
            <a:pPr marL="568325" indent="-342900">
              <a:spcBef>
                <a:spcPts val="600"/>
              </a:spcBef>
              <a:spcAft>
                <a:spcPts val="600"/>
              </a:spcAf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GSM powered via buck converter (output ~4.0–4.2V)</a:t>
            </a:r>
          </a:p>
          <a:p>
            <a:pPr marL="568325" indent="-342900">
              <a:spcBef>
                <a:spcPts val="600"/>
              </a:spcBef>
              <a:spcAft>
                <a:spcPts val="600"/>
              </a:spcAft>
              <a:buFont typeface="Wingdings" panose="05000000000000000000" pitchFamily="2" charset="2"/>
              <a:buChar char="Ø"/>
            </a:pPr>
            <a:r>
              <a:rPr lang="en-US" sz="2400" dirty="0">
                <a:solidFill>
                  <a:schemeClr val="accent5"/>
                </a:solidFill>
                <a:latin typeface="Times New Roman" panose="02020603050405020304" pitchFamily="18" charset="0"/>
                <a:cs typeface="Times New Roman" panose="02020603050405020304" pitchFamily="18" charset="0"/>
              </a:rPr>
              <a:t>Arduino powered via VIN pin from 2x18650 batteries</a:t>
            </a: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a:p>
            <a:pPr algn="ctr">
              <a:spcBef>
                <a:spcPts val="600"/>
              </a:spcBef>
              <a:spcAft>
                <a:spcPts val="600"/>
              </a:spcAft>
            </a:pPr>
            <a:br>
              <a:rPr lang="en-US" sz="2400"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(Due to the unavailability of specific modules like the SIM800L GSM and Neo-6M GPS in Proteus, full simulation of the system could not be conducted in Proteus)</a:t>
            </a:r>
          </a:p>
          <a:p>
            <a:pPr marL="182880">
              <a:spcBef>
                <a:spcPts val="600"/>
              </a:spcBef>
              <a:spcAft>
                <a:spcPts val="600"/>
              </a:spcAft>
            </a:pPr>
            <a:endParaRPr lang="en-US" sz="2400" dirty="0">
              <a:latin typeface="Times New Roman" panose="02020603050405020304" pitchFamily="18" charset="0"/>
              <a:cs typeface="Times New Roman" panose="02020603050405020304" pitchFamily="18" charset="0"/>
            </a:endParaRPr>
          </a:p>
        </p:txBody>
      </p:sp>
      <p:sp>
        <p:nvSpPr>
          <p:cNvPr id="21" name="Oval 3" descr="Parchment">
            <a:extLst>
              <a:ext uri="{FF2B5EF4-FFF2-40B4-BE49-F238E27FC236}">
                <a16:creationId xmlns:a16="http://schemas.microsoft.com/office/drawing/2014/main" id="{70314368-7B1A-5286-CA01-DD36F27C12C4}"/>
              </a:ext>
            </a:extLst>
          </p:cNvPr>
          <p:cNvSpPr>
            <a:spLocks noChangeArrowheads="1"/>
          </p:cNvSpPr>
          <p:nvPr/>
        </p:nvSpPr>
        <p:spPr bwMode="auto">
          <a:xfrm>
            <a:off x="1308741" y="394043"/>
            <a:ext cx="6881140" cy="817544"/>
          </a:xfrm>
          <a:prstGeom prst="ellipse">
            <a:avLst/>
          </a:prstGeom>
          <a:blipFill dpi="0" rotWithShape="1">
            <a:blip r:embed="rId3"/>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4000" b="1" dirty="0">
                <a:solidFill>
                  <a:srgbClr val="0070C0"/>
                </a:solidFill>
                <a:latin typeface="Comic Sans MS" panose="030F0702030302020204" pitchFamily="66" charset="0"/>
              </a:rPr>
              <a:t>Methodology</a:t>
            </a:r>
          </a:p>
        </p:txBody>
      </p:sp>
    </p:spTree>
    <p:extLst>
      <p:ext uri="{BB962C8B-B14F-4D97-AF65-F5344CB8AC3E}">
        <p14:creationId xmlns:p14="http://schemas.microsoft.com/office/powerpoint/2010/main" val="3318071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4F523-4FD1-D855-BCC1-D06AEC7A9B76}"/>
            </a:ext>
          </a:extLst>
        </p:cNvPr>
        <p:cNvGrpSpPr/>
        <p:nvPr/>
      </p:nvGrpSpPr>
      <p:grpSpPr>
        <a:xfrm>
          <a:off x="0" y="0"/>
          <a:ext cx="0" cy="0"/>
          <a:chOff x="0" y="0"/>
          <a:chExt cx="0" cy="0"/>
        </a:xfrm>
      </p:grpSpPr>
      <p:sp>
        <p:nvSpPr>
          <p:cNvPr id="20482" name="Rectangle 2">
            <a:extLst>
              <a:ext uri="{FF2B5EF4-FFF2-40B4-BE49-F238E27FC236}">
                <a16:creationId xmlns:a16="http://schemas.microsoft.com/office/drawing/2014/main" id="{6C3167D6-B7FC-8FFA-2D54-EB002A214767}"/>
              </a:ext>
            </a:extLst>
          </p:cNvPr>
          <p:cNvSpPr>
            <a:spLocks noChangeArrowheads="1"/>
          </p:cNvSpPr>
          <p:nvPr/>
        </p:nvSpPr>
        <p:spPr bwMode="auto">
          <a:xfrm>
            <a:off x="439450" y="2263756"/>
            <a:ext cx="5603003" cy="5965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864" rIns="54864"/>
          <a:lstStyle>
            <a:lvl1pPr marL="182563" indent="-182563"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182880" indent="0" eaLnBrk="1" hangingPunct="1">
              <a:spcBef>
                <a:spcPts val="600"/>
              </a:spcBef>
              <a:spcAft>
                <a:spcPts val="600"/>
              </a:spcAft>
            </a:pPr>
            <a:r>
              <a:rPr lang="en-US" sz="2400" dirty="0">
                <a:latin typeface="Times New Roman" panose="02020603050405020304" pitchFamily="18" charset="0"/>
                <a:cs typeface="Times New Roman" panose="02020603050405020304" pitchFamily="18" charset="0"/>
              </a:rPr>
              <a:t>The prototype demonstrates the practical integration of all key hardware components into a single compact stick. It includes the Arduino Nano, ultrasonic sensor for obstacle detection, Neo-6M GPS module, SIM800L GSM module for emergency communication and a buzzer for real-time feedback. The design is powered by dual 18650 Li-ion batteries and optimized for portability, making it highly suitable for visually impaired users. The button near the handle triggers emergency SMS alerts containing real-time GPS location.</a:t>
            </a:r>
          </a:p>
          <a:p>
            <a:pPr marL="182880" indent="0" eaLnBrk="1" hangingPunct="1">
              <a:spcBef>
                <a:spcPts val="600"/>
              </a:spcBef>
              <a:spcAft>
                <a:spcPts val="600"/>
              </a:spcAft>
            </a:pPr>
            <a:endParaRPr lang="en-US" altLang="en-US" sz="2400" dirty="0">
              <a:solidFill>
                <a:srgbClr val="FF0000"/>
              </a:solidFill>
              <a:latin typeface="Times New Roman" panose="02020603050405020304" pitchFamily="18" charset="0"/>
              <a:cs typeface="Times New Roman" panose="02020603050405020304" pitchFamily="18" charset="0"/>
            </a:endParaRPr>
          </a:p>
          <a:p>
            <a:pPr marL="0" indent="0" eaLnBrk="1" hangingPunct="1">
              <a:spcBef>
                <a:spcPts val="720"/>
              </a:spcBef>
            </a:pPr>
            <a:endParaRPr lang="en-US" altLang="en-US" sz="2400" dirty="0">
              <a:solidFill>
                <a:srgbClr val="FF0000"/>
              </a:solidFill>
              <a:latin typeface="Times New Roman" panose="02020603050405020304" pitchFamily="18" charset="0"/>
              <a:cs typeface="Times New Roman" panose="02020603050405020304" pitchFamily="18" charset="0"/>
            </a:endParaRPr>
          </a:p>
          <a:p>
            <a:pPr marL="0" indent="0" eaLnBrk="1" hangingPunct="1">
              <a:spcBef>
                <a:spcPts val="720"/>
              </a:spcBef>
            </a:pPr>
            <a:endParaRPr lang="en-US" altLang="en-US" sz="2400" dirty="0">
              <a:solidFill>
                <a:srgbClr val="FF0000"/>
              </a:solidFill>
              <a:latin typeface="Times New Roman" panose="02020603050405020304" pitchFamily="18" charset="0"/>
              <a:cs typeface="Times New Roman" panose="02020603050405020304" pitchFamily="18" charset="0"/>
            </a:endParaRPr>
          </a:p>
        </p:txBody>
      </p:sp>
      <p:sp>
        <p:nvSpPr>
          <p:cNvPr id="20483" name="Oval 3" descr="Parchment">
            <a:extLst>
              <a:ext uri="{FF2B5EF4-FFF2-40B4-BE49-F238E27FC236}">
                <a16:creationId xmlns:a16="http://schemas.microsoft.com/office/drawing/2014/main" id="{4A28766C-66B1-2A44-0BBE-1494A9180830}"/>
              </a:ext>
            </a:extLst>
          </p:cNvPr>
          <p:cNvSpPr>
            <a:spLocks noChangeArrowheads="1"/>
          </p:cNvSpPr>
          <p:nvPr/>
        </p:nvSpPr>
        <p:spPr bwMode="auto">
          <a:xfrm>
            <a:off x="631767" y="548640"/>
            <a:ext cx="15561425" cy="1188720"/>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4000" b="1" dirty="0">
                <a:solidFill>
                  <a:srgbClr val="0070C0"/>
                </a:solidFill>
                <a:latin typeface="Comic Sans MS" panose="030F0702030302020204" pitchFamily="66" charset="0"/>
              </a:rPr>
              <a:t>Methodology</a:t>
            </a:r>
          </a:p>
        </p:txBody>
      </p:sp>
      <p:sp>
        <p:nvSpPr>
          <p:cNvPr id="3" name="Slide Number Placeholder 2">
            <a:extLst>
              <a:ext uri="{FF2B5EF4-FFF2-40B4-BE49-F238E27FC236}">
                <a16:creationId xmlns:a16="http://schemas.microsoft.com/office/drawing/2014/main" id="{3E9C6E31-467C-F8C7-BE08-9F11BB375F46}"/>
              </a:ext>
            </a:extLst>
          </p:cNvPr>
          <p:cNvSpPr>
            <a:spLocks noGrp="1"/>
          </p:cNvSpPr>
          <p:nvPr>
            <p:ph type="sldNum" sz="quarter" idx="12"/>
          </p:nvPr>
        </p:nvSpPr>
        <p:spPr/>
        <p:txBody>
          <a:bodyPr/>
          <a:lstStyle/>
          <a:p>
            <a:fld id="{48F63A3B-78C7-47BE-AE5E-E10140E04643}" type="slidenum">
              <a:rPr lang="en-US" sz="1600" smtClean="0">
                <a:latin typeface="Times New Roman" panose="02020603050405020304" pitchFamily="18" charset="0"/>
                <a:cs typeface="Times New Roman" panose="02020603050405020304" pitchFamily="18" charset="0"/>
              </a:rPr>
              <a:pPr/>
              <a:t>11</a:t>
            </a:fld>
            <a:endParaRPr lang="en-US" sz="1600" dirty="0">
              <a:latin typeface="Times New Roman" panose="02020603050405020304" pitchFamily="18" charset="0"/>
              <a:cs typeface="Times New Roman" panose="02020603050405020304" pitchFamily="18" charset="0"/>
            </a:endParaRPr>
          </a:p>
        </p:txBody>
      </p:sp>
      <p:pic>
        <p:nvPicPr>
          <p:cNvPr id="4" name="Picture 3" descr="A white pole with wires on it&#10;&#10;AI-generated content may be incorrect.">
            <a:extLst>
              <a:ext uri="{FF2B5EF4-FFF2-40B4-BE49-F238E27FC236}">
                <a16:creationId xmlns:a16="http://schemas.microsoft.com/office/drawing/2014/main" id="{76AB10E2-C7BE-FE12-E2A9-857CA11F55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67760" y="1920814"/>
            <a:ext cx="3932763" cy="5760146"/>
          </a:xfrm>
          <a:prstGeom prst="rect">
            <a:avLst/>
          </a:prstGeom>
        </p:spPr>
      </p:pic>
      <p:pic>
        <p:nvPicPr>
          <p:cNvPr id="6" name="Picture 5" descr="A close-up of a device&#10;&#10;AI-generated content may be incorrect.">
            <a:extLst>
              <a:ext uri="{FF2B5EF4-FFF2-40B4-BE49-F238E27FC236}">
                <a16:creationId xmlns:a16="http://schemas.microsoft.com/office/drawing/2014/main" id="{A7E15747-7450-E78E-84C8-7ECE7CBC5F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8195" y="2338610"/>
            <a:ext cx="5018984" cy="4979773"/>
          </a:xfrm>
          <a:prstGeom prst="rect">
            <a:avLst/>
          </a:prstGeom>
        </p:spPr>
      </p:pic>
    </p:spTree>
    <p:extLst>
      <p:ext uri="{BB962C8B-B14F-4D97-AF65-F5344CB8AC3E}">
        <p14:creationId xmlns:p14="http://schemas.microsoft.com/office/powerpoint/2010/main" val="3135588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Oval 3" descr="Parchment"/>
          <p:cNvSpPr>
            <a:spLocks noChangeArrowheads="1"/>
          </p:cNvSpPr>
          <p:nvPr/>
        </p:nvSpPr>
        <p:spPr bwMode="auto">
          <a:xfrm>
            <a:off x="1686616" y="614148"/>
            <a:ext cx="12943784" cy="1057093"/>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4320" b="1" dirty="0">
                <a:solidFill>
                  <a:srgbClr val="0070C0"/>
                </a:solidFill>
                <a:latin typeface="Comic Sans MS" panose="030F0702030302020204" pitchFamily="66" charset="0"/>
              </a:rPr>
              <a:t>Equations</a:t>
            </a:r>
          </a:p>
        </p:txBody>
      </p:sp>
      <p:sp>
        <p:nvSpPr>
          <p:cNvPr id="21507" name="Rectangle 16"/>
          <p:cNvSpPr>
            <a:spLocks noChangeArrowheads="1"/>
          </p:cNvSpPr>
          <p:nvPr/>
        </p:nvSpPr>
        <p:spPr bwMode="auto">
          <a:xfrm>
            <a:off x="2743201" y="-212366"/>
            <a:ext cx="1847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160"/>
          </a:p>
        </p:txBody>
      </p:sp>
      <p:sp>
        <p:nvSpPr>
          <p:cNvPr id="21508" name="Rectangle 26"/>
          <p:cNvSpPr>
            <a:spLocks noChangeArrowheads="1"/>
          </p:cNvSpPr>
          <p:nvPr/>
        </p:nvSpPr>
        <p:spPr bwMode="auto">
          <a:xfrm>
            <a:off x="2743201" y="-212366"/>
            <a:ext cx="1847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160"/>
          </a:p>
        </p:txBody>
      </p:sp>
      <p:sp>
        <p:nvSpPr>
          <p:cNvPr id="21509" name="Rectangle 28"/>
          <p:cNvSpPr>
            <a:spLocks noChangeArrowheads="1"/>
          </p:cNvSpPr>
          <p:nvPr/>
        </p:nvSpPr>
        <p:spPr bwMode="auto">
          <a:xfrm>
            <a:off x="2743201" y="-212366"/>
            <a:ext cx="1847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160"/>
          </a:p>
        </p:txBody>
      </p:sp>
      <p:sp>
        <p:nvSpPr>
          <p:cNvPr id="21510" name="Rectangle 37"/>
          <p:cNvSpPr>
            <a:spLocks noChangeArrowheads="1"/>
          </p:cNvSpPr>
          <p:nvPr/>
        </p:nvSpPr>
        <p:spPr bwMode="auto">
          <a:xfrm>
            <a:off x="2743201" y="61954"/>
            <a:ext cx="1847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160"/>
          </a:p>
        </p:txBody>
      </p:sp>
      <p:sp>
        <p:nvSpPr>
          <p:cNvPr id="21514" name="Rectangle 12"/>
          <p:cNvSpPr>
            <a:spLocks noChangeArrowheads="1"/>
          </p:cNvSpPr>
          <p:nvPr/>
        </p:nvSpPr>
        <p:spPr bwMode="auto">
          <a:xfrm>
            <a:off x="2743201" y="61954"/>
            <a:ext cx="1847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160"/>
          </a:p>
        </p:txBody>
      </p:sp>
      <mc:AlternateContent xmlns:mc="http://schemas.openxmlformats.org/markup-compatibility/2006" xmlns:a14="http://schemas.microsoft.com/office/drawing/2010/main">
        <mc:Choice Requires="a14">
          <p:sp>
            <p:nvSpPr>
              <p:cNvPr id="2" name="Rectangle 1"/>
              <p:cNvSpPr/>
              <p:nvPr/>
            </p:nvSpPr>
            <p:spPr>
              <a:xfrm>
                <a:off x="110024" y="2063035"/>
                <a:ext cx="7391363" cy="5552417"/>
              </a:xfrm>
              <a:prstGeom prst="rect">
                <a:avLst/>
              </a:prstGeom>
            </p:spPr>
            <p:txBody>
              <a:bodyPr wrap="square">
                <a:spAutoFit/>
              </a:bodyPr>
              <a:lstStyle/>
              <a:p>
                <a:r>
                  <a:rPr lang="en-US" sz="2200" b="1" dirty="0">
                    <a:solidFill>
                      <a:srgbClr val="FF0000"/>
                    </a:solidFill>
                    <a:latin typeface="Times New Roman" panose="02020603050405020304" pitchFamily="18" charset="0"/>
                    <a:cs typeface="Times New Roman" panose="02020603050405020304" pitchFamily="18" charset="0"/>
                  </a:rPr>
                  <a:t>Ultrasonic Distance Calculation :</a:t>
                </a:r>
                <a:br>
                  <a:rPr lang="en-US" sz="2200" b="1" dirty="0">
                    <a:solidFill>
                      <a:srgbClr val="FF0000"/>
                    </a:solidFill>
                    <a:latin typeface="Times New Roman" panose="02020603050405020304" pitchFamily="18" charset="0"/>
                    <a:cs typeface="Times New Roman" panose="02020603050405020304" pitchFamily="18" charset="0"/>
                  </a:rPr>
                </a:br>
                <a:endParaRPr lang="en-US" sz="2200" b="1" dirty="0">
                  <a:solidFill>
                    <a:srgbClr val="FF0000"/>
                  </a:solidFill>
                  <a:latin typeface="Times New Roman" panose="02020603050405020304" pitchFamily="18" charset="0"/>
                  <a:cs typeface="Times New Roman" panose="02020603050405020304" pitchFamily="18" charset="0"/>
                </a:endParaRPr>
              </a:p>
              <a:p>
                <a:r>
                  <a:rPr lang="en-US" sz="2200" dirty="0">
                    <a:solidFill>
                      <a:schemeClr val="accent5"/>
                    </a:solidFill>
                    <a:latin typeface="Times New Roman" panose="02020603050405020304" pitchFamily="18" charset="0"/>
                    <a:cs typeface="Times New Roman" panose="02020603050405020304" pitchFamily="18" charset="0"/>
                  </a:rPr>
                  <a:t>The HC-SR04 ultrasonic sensor measures distance based on the time taken for sound waves to reflect back from an obstacle.</a:t>
                </a:r>
              </a:p>
              <a:p>
                <a:pPr algn="just"/>
                <a:br>
                  <a:rPr lang="en-CA" sz="2200" dirty="0">
                    <a:latin typeface="Times New Roman" panose="02020603050405020304" pitchFamily="18" charset="0"/>
                    <a:cs typeface="Times New Roman" panose="02020603050405020304" pitchFamily="18" charset="0"/>
                  </a:rPr>
                </a:br>
                <a:endParaRPr lang="en-CA" sz="2200" dirty="0">
                  <a:latin typeface="Times New Roman" panose="02020603050405020304" pitchFamily="18" charset="0"/>
                  <a:cs typeface="Times New Roman" panose="02020603050405020304" pitchFamily="18" charset="0"/>
                </a:endParaRPr>
              </a:p>
              <a:p>
                <a:pPr algn="just"/>
                <a:br>
                  <a:rPr lang="en-CA" sz="2200" dirty="0">
                    <a:latin typeface="Times New Roman" panose="02020603050405020304" pitchFamily="18" charset="0"/>
                    <a:cs typeface="Times New Roman" panose="02020603050405020304" pitchFamily="18" charset="0"/>
                  </a:rPr>
                </a:br>
                <a:r>
                  <a:rPr lang="en-US" sz="2200" b="1" dirty="0">
                    <a:latin typeface="Times New Roman" panose="02020603050405020304" pitchFamily="18" charset="0"/>
                    <a:cs typeface="Times New Roman" panose="02020603050405020304" pitchFamily="18" charset="0"/>
                  </a:rPr>
                  <a:t>Distance (cm) = </a:t>
                </a:r>
                <a14:m>
                  <m:oMath xmlns:m="http://schemas.openxmlformats.org/officeDocument/2006/math">
                    <m:f>
                      <m:fPr>
                        <m:ctrlPr>
                          <a:rPr lang="en-US" sz="2200" b="1" i="1" smtClean="0">
                            <a:latin typeface="Cambria Math" panose="02040503050406030204" pitchFamily="18" charset="0"/>
                          </a:rPr>
                        </m:ctrlPr>
                      </m:fPr>
                      <m:num>
                        <m:r>
                          <m:rPr>
                            <m:nor/>
                          </m:rPr>
                          <a:rPr lang="en-US" sz="2200" b="1">
                            <a:latin typeface="Times New Roman" panose="02020603050405020304" pitchFamily="18" charset="0"/>
                            <a:cs typeface="Times New Roman" panose="02020603050405020304" pitchFamily="18" charset="0"/>
                          </a:rPr>
                          <m:t>Duration</m:t>
                        </m:r>
                        <m:r>
                          <m:rPr>
                            <m:nor/>
                          </m:rPr>
                          <a:rPr lang="en-US" sz="2200" b="1">
                            <a:latin typeface="Times New Roman" panose="02020603050405020304" pitchFamily="18" charset="0"/>
                            <a:cs typeface="Times New Roman" panose="02020603050405020304" pitchFamily="18" charset="0"/>
                          </a:rPr>
                          <m:t> (µ</m:t>
                        </m:r>
                        <m:r>
                          <m:rPr>
                            <m:nor/>
                          </m:rPr>
                          <a:rPr lang="en-US" sz="2200" b="1">
                            <a:latin typeface="Times New Roman" panose="02020603050405020304" pitchFamily="18" charset="0"/>
                            <a:cs typeface="Times New Roman" panose="02020603050405020304" pitchFamily="18" charset="0"/>
                          </a:rPr>
                          <m:t>s</m:t>
                        </m:r>
                        <m:r>
                          <m:rPr>
                            <m:nor/>
                          </m:rPr>
                          <a:rPr lang="en-US" sz="2200" b="1">
                            <a:latin typeface="Times New Roman" panose="02020603050405020304" pitchFamily="18" charset="0"/>
                            <a:cs typeface="Times New Roman" panose="02020603050405020304" pitchFamily="18" charset="0"/>
                          </a:rPr>
                          <m:t>)×0.0343​</m:t>
                        </m:r>
                      </m:num>
                      <m:den>
                        <m:r>
                          <m:rPr>
                            <m:nor/>
                          </m:rPr>
                          <a:rPr lang="en-US" sz="2200" b="1">
                            <a:latin typeface="Times New Roman" panose="02020603050405020304" pitchFamily="18" charset="0"/>
                            <a:cs typeface="Times New Roman" panose="02020603050405020304" pitchFamily="18" charset="0"/>
                          </a:rPr>
                          <m:t>2 </m:t>
                        </m:r>
                      </m:den>
                    </m:f>
                  </m:oMath>
                </a14:m>
                <a:endParaRPr lang="en-CA" sz="2200" b="1" dirty="0">
                  <a:latin typeface="Times New Roman" panose="02020603050405020304" pitchFamily="18" charset="0"/>
                  <a:cs typeface="Times New Roman" panose="02020603050405020304" pitchFamily="18" charset="0"/>
                </a:endParaRPr>
              </a:p>
              <a:p>
                <a:pPr algn="just"/>
                <a:endParaRPr lang="en-CA"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Where:</a:t>
                </a:r>
              </a:p>
              <a:p>
                <a:pPr marL="342900" indent="-342900">
                  <a:lnSpc>
                    <a:spcPct val="150000"/>
                  </a:lnSpc>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Duration is the time for the echo to return.</a:t>
                </a:r>
              </a:p>
              <a:p>
                <a:pPr marL="342900" indent="-342900">
                  <a:lnSpc>
                    <a:spcPct val="150000"/>
                  </a:lnSpc>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0.0343 cm/µs is the speed of sound in air at 20°C.</a:t>
                </a:r>
              </a:p>
              <a:p>
                <a:pPr marL="342900" indent="-342900">
                  <a:lnSpc>
                    <a:spcPct val="150000"/>
                  </a:lnSpc>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Division by 2 accounts for the round trip of the wave.</a:t>
                </a:r>
              </a:p>
              <a:p>
                <a:pPr algn="just"/>
                <a:endParaRPr lang="en-CA" sz="2200" dirty="0">
                  <a:latin typeface="Times New Roman" panose="02020603050405020304" pitchFamily="18"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10024" y="2063035"/>
                <a:ext cx="7391363" cy="5552417"/>
              </a:xfrm>
              <a:prstGeom prst="rect">
                <a:avLst/>
              </a:prstGeom>
              <a:blipFill>
                <a:blip r:embed="rId3"/>
                <a:stretch>
                  <a:fillRect l="-1072" t="-659" r="-74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8F63A3B-78C7-47BE-AE5E-E10140E04643}" type="slidenum">
              <a:rPr lang="en-US" smtClean="0"/>
              <a:pPr/>
              <a:t>12</a:t>
            </a:fld>
            <a:endParaRPr lang="en-US" dirty="0"/>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126729DB-7866-FA58-25E7-4DE7BEF5AC66}"/>
                  </a:ext>
                </a:extLst>
              </p:cNvPr>
              <p:cNvSpPr/>
              <p:nvPr/>
            </p:nvSpPr>
            <p:spPr>
              <a:xfrm>
                <a:off x="8054933" y="2063035"/>
                <a:ext cx="7745590" cy="5251694"/>
              </a:xfrm>
              <a:prstGeom prst="rect">
                <a:avLst/>
              </a:prstGeom>
            </p:spPr>
            <p:txBody>
              <a:bodyPr wrap="square">
                <a:spAutoFit/>
              </a:bodyPr>
              <a:lstStyle/>
              <a:p>
                <a:r>
                  <a:rPr lang="en-US" sz="2200" b="1" dirty="0">
                    <a:solidFill>
                      <a:srgbClr val="FF0000"/>
                    </a:solidFill>
                    <a:latin typeface="Times New Roman" panose="02020603050405020304" pitchFamily="18" charset="0"/>
                    <a:cs typeface="Times New Roman" panose="02020603050405020304" pitchFamily="18" charset="0"/>
                  </a:rPr>
                  <a:t>Battery Life Estimation :</a:t>
                </a:r>
                <a:br>
                  <a:rPr lang="en-US" sz="2200" b="1" dirty="0">
                    <a:solidFill>
                      <a:srgbClr val="FF0000"/>
                    </a:solidFill>
                    <a:latin typeface="Times New Roman" panose="02020603050405020304" pitchFamily="18" charset="0"/>
                    <a:cs typeface="Times New Roman" panose="02020603050405020304" pitchFamily="18" charset="0"/>
                  </a:rPr>
                </a:br>
                <a:endParaRPr lang="en-US" sz="2200" b="1" dirty="0">
                  <a:solidFill>
                    <a:srgbClr val="FF0000"/>
                  </a:solidFill>
                  <a:latin typeface="Times New Roman" panose="02020603050405020304" pitchFamily="18" charset="0"/>
                  <a:cs typeface="Times New Roman" panose="02020603050405020304" pitchFamily="18" charset="0"/>
                </a:endParaRPr>
              </a:p>
              <a:p>
                <a:r>
                  <a:rPr lang="en-US" sz="2200" dirty="0">
                    <a:solidFill>
                      <a:schemeClr val="accent5"/>
                    </a:solidFill>
                    <a:latin typeface="Times New Roman" panose="02020603050405020304" pitchFamily="18" charset="0"/>
                    <a:cs typeface="Times New Roman" panose="02020603050405020304" pitchFamily="18" charset="0"/>
                  </a:rPr>
                  <a:t>For two 18650 Li-ion batteries in series (≈ 7.4V total) and current consumption around 300 mA, battery life can be estimated by:</a:t>
                </a:r>
              </a:p>
              <a:p>
                <a:pPr algn="just"/>
                <a:br>
                  <a:rPr lang="en-CA" sz="2200" dirty="0">
                    <a:latin typeface="Times New Roman" panose="02020603050405020304" pitchFamily="18" charset="0"/>
                    <a:cs typeface="Times New Roman" panose="02020603050405020304" pitchFamily="18" charset="0"/>
                  </a:rPr>
                </a:br>
                <a:endParaRPr lang="en-CA" sz="2200" dirty="0">
                  <a:latin typeface="Times New Roman" panose="02020603050405020304" pitchFamily="18" charset="0"/>
                  <a:cs typeface="Times New Roman" panose="02020603050405020304" pitchFamily="18" charset="0"/>
                </a:endParaRPr>
              </a:p>
              <a:p>
                <a:pPr algn="just"/>
                <a:br>
                  <a:rPr lang="en-CA" sz="2200" dirty="0">
                    <a:latin typeface="Times New Roman" panose="02020603050405020304" pitchFamily="18" charset="0"/>
                    <a:cs typeface="Times New Roman" panose="02020603050405020304" pitchFamily="18" charset="0"/>
                  </a:rPr>
                </a:br>
                <a:r>
                  <a:rPr lang="en-US" sz="2200" b="1" dirty="0">
                    <a:latin typeface="Times New Roman" panose="02020603050405020304" pitchFamily="18" charset="0"/>
                    <a:cs typeface="Times New Roman" panose="02020603050405020304" pitchFamily="18" charset="0"/>
                  </a:rPr>
                  <a:t>Battery Life (hours) = </a:t>
                </a:r>
                <a14:m>
                  <m:oMath xmlns:m="http://schemas.openxmlformats.org/officeDocument/2006/math">
                    <m:f>
                      <m:fPr>
                        <m:ctrlPr>
                          <a:rPr lang="en-US" sz="2200" b="1" i="1" smtClean="0">
                            <a:latin typeface="Cambria Math" panose="02040503050406030204" pitchFamily="18" charset="0"/>
                          </a:rPr>
                        </m:ctrlPr>
                      </m:fPr>
                      <m:num>
                        <m:r>
                          <m:rPr>
                            <m:nor/>
                          </m:rPr>
                          <a:rPr lang="en-US" sz="2200" b="1">
                            <a:latin typeface="Times New Roman" panose="02020603050405020304" pitchFamily="18" charset="0"/>
                            <a:cs typeface="Times New Roman" panose="02020603050405020304" pitchFamily="18" charset="0"/>
                          </a:rPr>
                          <m:t>Battery</m:t>
                        </m:r>
                        <m:r>
                          <m:rPr>
                            <m:nor/>
                          </m:rPr>
                          <a:rPr lang="en-US" sz="2200" b="1">
                            <a:latin typeface="Times New Roman" panose="02020603050405020304" pitchFamily="18" charset="0"/>
                            <a:cs typeface="Times New Roman" panose="02020603050405020304" pitchFamily="18" charset="0"/>
                          </a:rPr>
                          <m:t> </m:t>
                        </m:r>
                        <m:r>
                          <m:rPr>
                            <m:nor/>
                          </m:rPr>
                          <a:rPr lang="en-US" sz="2200" b="1">
                            <a:latin typeface="Times New Roman" panose="02020603050405020304" pitchFamily="18" charset="0"/>
                            <a:cs typeface="Times New Roman" panose="02020603050405020304" pitchFamily="18" charset="0"/>
                          </a:rPr>
                          <m:t>Capacity</m:t>
                        </m:r>
                        <m:r>
                          <m:rPr>
                            <m:nor/>
                          </m:rPr>
                          <a:rPr lang="en-US" sz="2200" b="1">
                            <a:latin typeface="Times New Roman" panose="02020603050405020304" pitchFamily="18" charset="0"/>
                            <a:cs typeface="Times New Roman" panose="02020603050405020304" pitchFamily="18" charset="0"/>
                          </a:rPr>
                          <m:t> (</m:t>
                        </m:r>
                        <m:r>
                          <m:rPr>
                            <m:nor/>
                          </m:rPr>
                          <a:rPr lang="en-US" sz="2200" b="1">
                            <a:latin typeface="Times New Roman" panose="02020603050405020304" pitchFamily="18" charset="0"/>
                            <a:cs typeface="Times New Roman" panose="02020603050405020304" pitchFamily="18" charset="0"/>
                          </a:rPr>
                          <m:t>mAh</m:t>
                        </m:r>
                        <m:r>
                          <m:rPr>
                            <m:nor/>
                          </m:rPr>
                          <a:rPr lang="en-US" sz="2200" b="1">
                            <a:latin typeface="Times New Roman" panose="02020603050405020304" pitchFamily="18" charset="0"/>
                            <a:cs typeface="Times New Roman" panose="02020603050405020304" pitchFamily="18" charset="0"/>
                          </a:rPr>
                          <m:t>)​​</m:t>
                        </m:r>
                      </m:num>
                      <m:den>
                        <m:r>
                          <m:rPr>
                            <m:nor/>
                          </m:rPr>
                          <a:rPr lang="en-US" sz="2200" b="1">
                            <a:latin typeface="Times New Roman" panose="02020603050405020304" pitchFamily="18" charset="0"/>
                            <a:cs typeface="Times New Roman" panose="02020603050405020304" pitchFamily="18" charset="0"/>
                          </a:rPr>
                          <m:t>Average</m:t>
                        </m:r>
                        <m:r>
                          <m:rPr>
                            <m:nor/>
                          </m:rPr>
                          <a:rPr lang="en-US" sz="2200" b="1">
                            <a:latin typeface="Times New Roman" panose="02020603050405020304" pitchFamily="18" charset="0"/>
                            <a:cs typeface="Times New Roman" panose="02020603050405020304" pitchFamily="18" charset="0"/>
                          </a:rPr>
                          <m:t> </m:t>
                        </m:r>
                        <m:r>
                          <m:rPr>
                            <m:nor/>
                          </m:rPr>
                          <a:rPr lang="en-US" sz="2200" b="1">
                            <a:latin typeface="Times New Roman" panose="02020603050405020304" pitchFamily="18" charset="0"/>
                            <a:cs typeface="Times New Roman" panose="02020603050405020304" pitchFamily="18" charset="0"/>
                          </a:rPr>
                          <m:t>Load</m:t>
                        </m:r>
                        <m:r>
                          <m:rPr>
                            <m:nor/>
                          </m:rPr>
                          <a:rPr lang="en-US" sz="2200" b="1">
                            <a:latin typeface="Times New Roman" panose="02020603050405020304" pitchFamily="18" charset="0"/>
                            <a:cs typeface="Times New Roman" panose="02020603050405020304" pitchFamily="18" charset="0"/>
                          </a:rPr>
                          <m:t> </m:t>
                        </m:r>
                        <m:r>
                          <m:rPr>
                            <m:nor/>
                          </m:rPr>
                          <a:rPr lang="en-US" sz="2200" b="1">
                            <a:latin typeface="Times New Roman" panose="02020603050405020304" pitchFamily="18" charset="0"/>
                            <a:cs typeface="Times New Roman" panose="02020603050405020304" pitchFamily="18" charset="0"/>
                          </a:rPr>
                          <m:t>Current</m:t>
                        </m:r>
                        <m:r>
                          <m:rPr>
                            <m:nor/>
                          </m:rPr>
                          <a:rPr lang="en-US" sz="2200" b="1">
                            <a:latin typeface="Times New Roman" panose="02020603050405020304" pitchFamily="18" charset="0"/>
                            <a:cs typeface="Times New Roman" panose="02020603050405020304" pitchFamily="18" charset="0"/>
                          </a:rPr>
                          <m:t> (</m:t>
                        </m:r>
                        <m:r>
                          <m:rPr>
                            <m:nor/>
                          </m:rPr>
                          <a:rPr lang="en-US" sz="2200" b="1">
                            <a:latin typeface="Times New Roman" panose="02020603050405020304" pitchFamily="18" charset="0"/>
                            <a:cs typeface="Times New Roman" panose="02020603050405020304" pitchFamily="18" charset="0"/>
                          </a:rPr>
                          <m:t>mA</m:t>
                        </m:r>
                        <m:r>
                          <m:rPr>
                            <m:nor/>
                          </m:rPr>
                          <a:rPr lang="en-US" sz="2200" b="1">
                            <a:latin typeface="Times New Roman" panose="02020603050405020304" pitchFamily="18" charset="0"/>
                            <a:cs typeface="Times New Roman" panose="02020603050405020304" pitchFamily="18" charset="0"/>
                          </a:rPr>
                          <m:t>) </m:t>
                        </m:r>
                      </m:den>
                    </m:f>
                  </m:oMath>
                </a14:m>
                <a:endParaRPr lang="en-CA" sz="2200" b="1" dirty="0">
                  <a:latin typeface="Times New Roman" panose="02020603050405020304" pitchFamily="18" charset="0"/>
                  <a:cs typeface="Times New Roman" panose="02020603050405020304" pitchFamily="18" charset="0"/>
                </a:endParaRPr>
              </a:p>
              <a:p>
                <a:pPr algn="just"/>
                <a:endParaRPr lang="en-CA" sz="2200" dirty="0">
                  <a:latin typeface="Times New Roman" panose="02020603050405020304" pitchFamily="18" charset="0"/>
                  <a:cs typeface="Times New Roman" panose="02020603050405020304" pitchFamily="18" charset="0"/>
                </a:endParaRPr>
              </a:p>
              <a:p>
                <a:pPr algn="just"/>
                <a:endParaRPr lang="en-CA" sz="2200" dirty="0">
                  <a:latin typeface="Times New Roman" panose="02020603050405020304" pitchFamily="18" charset="0"/>
                  <a:cs typeface="Times New Roman" panose="02020603050405020304" pitchFamily="18" charset="0"/>
                </a:endParaRPr>
              </a:p>
              <a:p>
                <a:pPr algn="just"/>
                <a:endParaRPr lang="en-CA"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If capacity = 2200mAh (one battery):</a:t>
                </a:r>
              </a:p>
              <a:p>
                <a:pPr algn="just"/>
                <a:endParaRPr lang="en-US"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	Battery Life </a:t>
                </a:r>
                <a14:m>
                  <m:oMath xmlns:m="http://schemas.openxmlformats.org/officeDocument/2006/math">
                    <m:r>
                      <m:rPr>
                        <m:nor/>
                      </m:rPr>
                      <a:rPr lang="en-US" sz="2200" b="1" dirty="0">
                        <a:latin typeface="Times New Roman" panose="02020603050405020304" pitchFamily="18" charset="0"/>
                        <a:cs typeface="Times New Roman" panose="02020603050405020304" pitchFamily="18" charset="0"/>
                      </a:rPr>
                      <m:t>≈</m:t>
                    </m:r>
                    <m:f>
                      <m:fPr>
                        <m:ctrlPr>
                          <a:rPr lang="en-US" sz="2200" b="1" i="1" dirty="0" smtClean="0">
                            <a:latin typeface="Cambria Math" panose="02040503050406030204" pitchFamily="18" charset="0"/>
                          </a:rPr>
                        </m:ctrlPr>
                      </m:fPr>
                      <m:num>
                        <m:r>
                          <a:rPr lang="en-US" sz="2200" b="1" i="1" dirty="0">
                            <a:latin typeface="Cambria Math" panose="02040503050406030204" pitchFamily="18" charset="0"/>
                          </a:rPr>
                          <m:t>𝟐𝟐𝟎𝟎</m:t>
                        </m:r>
                      </m:num>
                      <m:den>
                        <m:r>
                          <a:rPr lang="en-US" sz="2200" b="1" i="1" dirty="0">
                            <a:latin typeface="Cambria Math" panose="02040503050406030204" pitchFamily="18" charset="0"/>
                          </a:rPr>
                          <m:t>𝟑𝟎𝟎</m:t>
                        </m:r>
                        <m:r>
                          <m:rPr>
                            <m:nor/>
                          </m:rPr>
                          <a:rPr lang="en-US" sz="2200" b="1" dirty="0">
                            <a:latin typeface="Times New Roman" panose="02020603050405020304" pitchFamily="18" charset="0"/>
                            <a:cs typeface="Times New Roman" panose="02020603050405020304" pitchFamily="18" charset="0"/>
                          </a:rPr>
                          <m:t>​</m:t>
                        </m:r>
                      </m:den>
                    </m:f>
                  </m:oMath>
                </a14:m>
                <a:r>
                  <a:rPr lang="en-US" sz="2200" b="1" dirty="0">
                    <a:latin typeface="Times New Roman" panose="02020603050405020304" pitchFamily="18" charset="0"/>
                    <a:cs typeface="Times New Roman" panose="02020603050405020304" pitchFamily="18" charset="0"/>
                  </a:rPr>
                  <a:t> ≈ 7.3 hours</a:t>
                </a:r>
                <a:endParaRPr lang="en-CA" sz="2200" b="1" dirty="0">
                  <a:latin typeface="Times New Roman" panose="02020603050405020304" pitchFamily="18" charset="0"/>
                  <a:cs typeface="Times New Roman" panose="02020603050405020304" pitchFamily="18" charset="0"/>
                </a:endParaRPr>
              </a:p>
            </p:txBody>
          </p:sp>
        </mc:Choice>
        <mc:Fallback xmlns="">
          <p:sp>
            <p:nvSpPr>
              <p:cNvPr id="3" name="Rectangle 2">
                <a:extLst>
                  <a:ext uri="{FF2B5EF4-FFF2-40B4-BE49-F238E27FC236}">
                    <a16:creationId xmlns:a16="http://schemas.microsoft.com/office/drawing/2014/main" id="{126729DB-7866-FA58-25E7-4DE7BEF5AC66}"/>
                  </a:ext>
                </a:extLst>
              </p:cNvPr>
              <p:cNvSpPr>
                <a:spLocks noRot="1" noChangeAspect="1" noMove="1" noResize="1" noEditPoints="1" noAdjustHandles="1" noChangeArrowheads="1" noChangeShapeType="1" noTextEdit="1"/>
              </p:cNvSpPr>
              <p:nvPr/>
            </p:nvSpPr>
            <p:spPr>
              <a:xfrm>
                <a:off x="8054933" y="2063035"/>
                <a:ext cx="7745590" cy="5251694"/>
              </a:xfrm>
              <a:prstGeom prst="rect">
                <a:avLst/>
              </a:prstGeom>
              <a:blipFill>
                <a:blip r:embed="rId4"/>
                <a:stretch>
                  <a:fillRect l="-1023" t="-696" b="-116"/>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26052C8B-5B75-63EA-8D66-CDD7620BA46E}"/>
              </a:ext>
            </a:extLst>
          </p:cNvPr>
          <p:cNvCxnSpPr/>
          <p:nvPr/>
        </p:nvCxnSpPr>
        <p:spPr>
          <a:xfrm>
            <a:off x="7685902" y="1792803"/>
            <a:ext cx="0" cy="5845441"/>
          </a:xfrm>
          <a:prstGeom prst="line">
            <a:avLst/>
          </a:prstGeom>
          <a:ln w="38100"/>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908505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Oval 3" descr="Parchment"/>
          <p:cNvSpPr>
            <a:spLocks noChangeArrowheads="1"/>
          </p:cNvSpPr>
          <p:nvPr/>
        </p:nvSpPr>
        <p:spPr bwMode="auto">
          <a:xfrm>
            <a:off x="1686616" y="614148"/>
            <a:ext cx="12943784" cy="1057093"/>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4320" b="1" dirty="0">
                <a:solidFill>
                  <a:srgbClr val="0070C0"/>
                </a:solidFill>
                <a:latin typeface="Comic Sans MS" panose="030F0702030302020204" pitchFamily="66" charset="0"/>
              </a:rPr>
              <a:t>Survey Report</a:t>
            </a:r>
          </a:p>
        </p:txBody>
      </p:sp>
      <p:sp>
        <p:nvSpPr>
          <p:cNvPr id="21507" name="Rectangle 16"/>
          <p:cNvSpPr>
            <a:spLocks noChangeArrowheads="1"/>
          </p:cNvSpPr>
          <p:nvPr/>
        </p:nvSpPr>
        <p:spPr bwMode="auto">
          <a:xfrm>
            <a:off x="2743201" y="-212366"/>
            <a:ext cx="1847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160"/>
          </a:p>
        </p:txBody>
      </p:sp>
      <p:sp>
        <p:nvSpPr>
          <p:cNvPr id="21508" name="Rectangle 26"/>
          <p:cNvSpPr>
            <a:spLocks noChangeArrowheads="1"/>
          </p:cNvSpPr>
          <p:nvPr/>
        </p:nvSpPr>
        <p:spPr bwMode="auto">
          <a:xfrm>
            <a:off x="2743201" y="-212366"/>
            <a:ext cx="1847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160"/>
          </a:p>
        </p:txBody>
      </p:sp>
      <p:sp>
        <p:nvSpPr>
          <p:cNvPr id="21509" name="Rectangle 28"/>
          <p:cNvSpPr>
            <a:spLocks noChangeArrowheads="1"/>
          </p:cNvSpPr>
          <p:nvPr/>
        </p:nvSpPr>
        <p:spPr bwMode="auto">
          <a:xfrm>
            <a:off x="2743201" y="-212366"/>
            <a:ext cx="1847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160"/>
          </a:p>
        </p:txBody>
      </p:sp>
      <p:sp>
        <p:nvSpPr>
          <p:cNvPr id="21510" name="Rectangle 37"/>
          <p:cNvSpPr>
            <a:spLocks noChangeArrowheads="1"/>
          </p:cNvSpPr>
          <p:nvPr/>
        </p:nvSpPr>
        <p:spPr bwMode="auto">
          <a:xfrm>
            <a:off x="2743201" y="61954"/>
            <a:ext cx="1847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160"/>
          </a:p>
        </p:txBody>
      </p:sp>
      <p:sp>
        <p:nvSpPr>
          <p:cNvPr id="21514" name="Rectangle 12"/>
          <p:cNvSpPr>
            <a:spLocks noChangeArrowheads="1"/>
          </p:cNvSpPr>
          <p:nvPr/>
        </p:nvSpPr>
        <p:spPr bwMode="auto">
          <a:xfrm>
            <a:off x="2743201" y="61954"/>
            <a:ext cx="1847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160"/>
          </a:p>
        </p:txBody>
      </p:sp>
      <p:sp>
        <p:nvSpPr>
          <p:cNvPr id="4" name="Slide Number Placeholder 3"/>
          <p:cNvSpPr>
            <a:spLocks noGrp="1"/>
          </p:cNvSpPr>
          <p:nvPr>
            <p:ph type="sldNum" sz="quarter" idx="12"/>
          </p:nvPr>
        </p:nvSpPr>
        <p:spPr/>
        <p:txBody>
          <a:bodyPr/>
          <a:lstStyle/>
          <a:p>
            <a:fld id="{48F63A3B-78C7-47BE-AE5E-E10140E04643}" type="slidenum">
              <a:rPr lang="en-US" smtClean="0"/>
              <a:pPr/>
              <a:t>13</a:t>
            </a:fld>
            <a:endParaRPr lang="en-US" dirty="0"/>
          </a:p>
        </p:txBody>
      </p:sp>
      <p:pic>
        <p:nvPicPr>
          <p:cNvPr id="7" name="Picture 2">
            <a:extLst>
              <a:ext uri="{FF2B5EF4-FFF2-40B4-BE49-F238E27FC236}">
                <a16:creationId xmlns:a16="http://schemas.microsoft.com/office/drawing/2014/main" id="{CDF486D7-4FCD-EF60-F43B-73B79B02B4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1064" y="2087544"/>
            <a:ext cx="6395127" cy="2528665"/>
          </a:xfrm>
          <a:prstGeom prst="rect">
            <a:avLst/>
          </a:prstGeom>
          <a:solidFill>
            <a:srgbClr val="FFFFFF"/>
          </a:solidFill>
        </p:spPr>
      </p:pic>
      <p:pic>
        <p:nvPicPr>
          <p:cNvPr id="8" name="Picture 4">
            <a:extLst>
              <a:ext uri="{FF2B5EF4-FFF2-40B4-BE49-F238E27FC236}">
                <a16:creationId xmlns:a16="http://schemas.microsoft.com/office/drawing/2014/main" id="{15862901-AF54-C2DD-93C5-239F9635BF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830321" y="1693020"/>
            <a:ext cx="7325007" cy="32266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CBF56F60-CA8D-A699-337F-38892B4690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04306" y="5068713"/>
            <a:ext cx="6463122" cy="27116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6B90B24B-7B79-AF68-D6AA-6953AD3E28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770821" y="4821299"/>
            <a:ext cx="7331956" cy="3181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9591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403045-66F9-5A4D-BE43-E4DF567A8573}"/>
              </a:ext>
            </a:extLst>
          </p:cNvPr>
          <p:cNvSpPr>
            <a:spLocks noGrp="1"/>
          </p:cNvSpPr>
          <p:nvPr>
            <p:ph type="dt" sz="half" idx="10"/>
          </p:nvPr>
        </p:nvSpPr>
        <p:spPr/>
        <p:txBody>
          <a:bodyPr/>
          <a:lstStyle/>
          <a:p>
            <a:fld id="{CBE03706-832F-4E99-98D6-95C6393A057E}" type="datetime3">
              <a:rPr lang="en-US" smtClean="0"/>
              <a:t>16 June 2025</a:t>
            </a:fld>
            <a:endParaRPr lang="en-US"/>
          </a:p>
        </p:txBody>
      </p:sp>
      <p:sp>
        <p:nvSpPr>
          <p:cNvPr id="5" name="Slide Number Placeholder 4">
            <a:extLst>
              <a:ext uri="{FF2B5EF4-FFF2-40B4-BE49-F238E27FC236}">
                <a16:creationId xmlns:a16="http://schemas.microsoft.com/office/drawing/2014/main" id="{05454092-2EF0-2FED-14BD-DD2C904513C6}"/>
              </a:ext>
            </a:extLst>
          </p:cNvPr>
          <p:cNvSpPr>
            <a:spLocks noGrp="1"/>
          </p:cNvSpPr>
          <p:nvPr>
            <p:ph type="sldNum" sz="quarter" idx="12"/>
          </p:nvPr>
        </p:nvSpPr>
        <p:spPr/>
        <p:txBody>
          <a:bodyPr/>
          <a:lstStyle/>
          <a:p>
            <a:fld id="{48F63A3B-78C7-47BE-AE5E-E10140E04643}" type="slidenum">
              <a:rPr lang="en-US" smtClean="0"/>
              <a:pPr/>
              <a:t>14</a:t>
            </a:fld>
            <a:endParaRPr lang="en-US" dirty="0"/>
          </a:p>
        </p:txBody>
      </p:sp>
      <p:pic>
        <p:nvPicPr>
          <p:cNvPr id="6" name="Picture 2">
            <a:extLst>
              <a:ext uri="{FF2B5EF4-FFF2-40B4-BE49-F238E27FC236}">
                <a16:creationId xmlns:a16="http://schemas.microsoft.com/office/drawing/2014/main" id="{18FDF0DE-73FE-46E3-94E6-7C7C2D5D80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804517" y="1653780"/>
            <a:ext cx="6570704" cy="2999077"/>
          </a:xfrm>
          <a:prstGeom prst="rect">
            <a:avLst/>
          </a:prstGeom>
          <a:solidFill>
            <a:srgbClr val="FFFFFF"/>
          </a:solidFill>
        </p:spPr>
      </p:pic>
      <p:pic>
        <p:nvPicPr>
          <p:cNvPr id="7" name="Picture 6">
            <a:extLst>
              <a:ext uri="{FF2B5EF4-FFF2-40B4-BE49-F238E27FC236}">
                <a16:creationId xmlns:a16="http://schemas.microsoft.com/office/drawing/2014/main" id="{E6819037-0665-C891-4720-62009CCC6C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286404" y="1653780"/>
            <a:ext cx="7368279" cy="30339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A485B712-346C-1CD6-8C7C-3466572C27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47712" y="4876225"/>
            <a:ext cx="6757987" cy="28493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a:extLst>
              <a:ext uri="{FF2B5EF4-FFF2-40B4-BE49-F238E27FC236}">
                <a16:creationId xmlns:a16="http://schemas.microsoft.com/office/drawing/2014/main" id="{7F19D853-AA4E-86D7-8D26-43D70EE92D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229600" y="4854817"/>
            <a:ext cx="7505700" cy="30346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3" descr="Parchment">
            <a:extLst>
              <a:ext uri="{FF2B5EF4-FFF2-40B4-BE49-F238E27FC236}">
                <a16:creationId xmlns:a16="http://schemas.microsoft.com/office/drawing/2014/main" id="{71DD628E-4564-300D-6B1D-012384FADF82}"/>
              </a:ext>
            </a:extLst>
          </p:cNvPr>
          <p:cNvSpPr>
            <a:spLocks noChangeArrowheads="1"/>
          </p:cNvSpPr>
          <p:nvPr/>
        </p:nvSpPr>
        <p:spPr bwMode="auto">
          <a:xfrm>
            <a:off x="1686616" y="614148"/>
            <a:ext cx="12943784" cy="1057093"/>
          </a:xfrm>
          <a:prstGeom prst="ellipse">
            <a:avLst/>
          </a:prstGeom>
          <a:blipFill dpi="0" rotWithShape="1">
            <a:blip r:embed="rId6"/>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4320" b="1" dirty="0">
                <a:solidFill>
                  <a:srgbClr val="0070C0"/>
                </a:solidFill>
                <a:latin typeface="Comic Sans MS" panose="030F0702030302020204" pitchFamily="66" charset="0"/>
              </a:rPr>
              <a:t>Survey Report</a:t>
            </a:r>
          </a:p>
        </p:txBody>
      </p:sp>
    </p:spTree>
    <p:extLst>
      <p:ext uri="{BB962C8B-B14F-4D97-AF65-F5344CB8AC3E}">
        <p14:creationId xmlns:p14="http://schemas.microsoft.com/office/powerpoint/2010/main" val="22803937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A86F8-27C5-ADF3-33D6-7A4C9372BCA4}"/>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D66131B8-6E1F-CC14-9901-B04CF5CA739B}"/>
              </a:ext>
            </a:extLst>
          </p:cNvPr>
          <p:cNvSpPr>
            <a:spLocks noGrp="1"/>
          </p:cNvSpPr>
          <p:nvPr>
            <p:ph type="dt" sz="half" idx="10"/>
          </p:nvPr>
        </p:nvSpPr>
        <p:spPr/>
        <p:txBody>
          <a:bodyPr/>
          <a:lstStyle/>
          <a:p>
            <a:fld id="{CBE03706-832F-4E99-98D6-95C6393A057E}" type="datetime3">
              <a:rPr lang="en-US" smtClean="0"/>
              <a:t>16 June 2025</a:t>
            </a:fld>
            <a:endParaRPr lang="en-US"/>
          </a:p>
        </p:txBody>
      </p:sp>
      <p:sp>
        <p:nvSpPr>
          <p:cNvPr id="5" name="Slide Number Placeholder 4">
            <a:extLst>
              <a:ext uri="{FF2B5EF4-FFF2-40B4-BE49-F238E27FC236}">
                <a16:creationId xmlns:a16="http://schemas.microsoft.com/office/drawing/2014/main" id="{C7E54A7C-2FD3-2FBE-66E3-8F502ABC410B}"/>
              </a:ext>
            </a:extLst>
          </p:cNvPr>
          <p:cNvSpPr>
            <a:spLocks noGrp="1"/>
          </p:cNvSpPr>
          <p:nvPr>
            <p:ph type="sldNum" sz="quarter" idx="12"/>
          </p:nvPr>
        </p:nvSpPr>
        <p:spPr/>
        <p:txBody>
          <a:bodyPr/>
          <a:lstStyle/>
          <a:p>
            <a:fld id="{48F63A3B-78C7-47BE-AE5E-E10140E04643}" type="slidenum">
              <a:rPr lang="en-US" smtClean="0"/>
              <a:pPr/>
              <a:t>15</a:t>
            </a:fld>
            <a:endParaRPr lang="en-US" dirty="0"/>
          </a:p>
        </p:txBody>
      </p:sp>
      <p:pic>
        <p:nvPicPr>
          <p:cNvPr id="6" name="Picture 2">
            <a:extLst>
              <a:ext uri="{FF2B5EF4-FFF2-40B4-BE49-F238E27FC236}">
                <a16:creationId xmlns:a16="http://schemas.microsoft.com/office/drawing/2014/main" id="{B99B8A98-004E-1C6D-6885-3FE3BDE3FE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841353" y="1684626"/>
            <a:ext cx="6570704" cy="2937385"/>
          </a:xfrm>
          <a:prstGeom prst="rect">
            <a:avLst/>
          </a:prstGeom>
          <a:solidFill>
            <a:srgbClr val="FFFFFF"/>
          </a:solidFill>
        </p:spPr>
      </p:pic>
      <p:pic>
        <p:nvPicPr>
          <p:cNvPr id="7" name="Picture 6">
            <a:extLst>
              <a:ext uri="{FF2B5EF4-FFF2-40B4-BE49-F238E27FC236}">
                <a16:creationId xmlns:a16="http://schemas.microsoft.com/office/drawing/2014/main" id="{94D2813F-3DE6-A935-851E-A21499A635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286404" y="1779597"/>
            <a:ext cx="7368279" cy="27823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725D5CFC-A044-A3DF-FFE6-08BF702C9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23264" y="4876225"/>
            <a:ext cx="6206882" cy="28493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a:extLst>
              <a:ext uri="{FF2B5EF4-FFF2-40B4-BE49-F238E27FC236}">
                <a16:creationId xmlns:a16="http://schemas.microsoft.com/office/drawing/2014/main" id="{6F089E26-8F82-8997-3228-0FFDE79CD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654629" y="4854817"/>
            <a:ext cx="6655641" cy="30346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3" descr="Parchment">
            <a:extLst>
              <a:ext uri="{FF2B5EF4-FFF2-40B4-BE49-F238E27FC236}">
                <a16:creationId xmlns:a16="http://schemas.microsoft.com/office/drawing/2014/main" id="{F3A42C38-115B-53A2-E555-E09E663286AF}"/>
              </a:ext>
            </a:extLst>
          </p:cNvPr>
          <p:cNvSpPr>
            <a:spLocks noChangeArrowheads="1"/>
          </p:cNvSpPr>
          <p:nvPr/>
        </p:nvSpPr>
        <p:spPr bwMode="auto">
          <a:xfrm>
            <a:off x="1686616" y="614148"/>
            <a:ext cx="12943784" cy="1057093"/>
          </a:xfrm>
          <a:prstGeom prst="ellipse">
            <a:avLst/>
          </a:prstGeom>
          <a:blipFill dpi="0" rotWithShape="1">
            <a:blip r:embed="rId6"/>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4320" b="1" dirty="0">
                <a:solidFill>
                  <a:srgbClr val="0070C0"/>
                </a:solidFill>
                <a:latin typeface="Comic Sans MS" panose="030F0702030302020204" pitchFamily="66" charset="0"/>
              </a:rPr>
              <a:t>Survey Report</a:t>
            </a:r>
          </a:p>
        </p:txBody>
      </p:sp>
    </p:spTree>
    <p:extLst>
      <p:ext uri="{BB962C8B-B14F-4D97-AF65-F5344CB8AC3E}">
        <p14:creationId xmlns:p14="http://schemas.microsoft.com/office/powerpoint/2010/main" val="2707147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Oval 3" descr="Parchment"/>
          <p:cNvSpPr>
            <a:spLocks noChangeArrowheads="1"/>
          </p:cNvSpPr>
          <p:nvPr/>
        </p:nvSpPr>
        <p:spPr bwMode="auto">
          <a:xfrm>
            <a:off x="1686616" y="545908"/>
            <a:ext cx="12943784" cy="1057093"/>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4320" b="1" dirty="0">
                <a:solidFill>
                  <a:srgbClr val="0070C0"/>
                </a:solidFill>
                <a:latin typeface="Comic Sans MS" panose="030F0702030302020204" pitchFamily="66" charset="0"/>
              </a:rPr>
              <a:t>Gantt Chart</a:t>
            </a:r>
          </a:p>
        </p:txBody>
      </p:sp>
      <p:sp>
        <p:nvSpPr>
          <p:cNvPr id="21507" name="Rectangle 16"/>
          <p:cNvSpPr>
            <a:spLocks noChangeArrowheads="1"/>
          </p:cNvSpPr>
          <p:nvPr/>
        </p:nvSpPr>
        <p:spPr bwMode="auto">
          <a:xfrm>
            <a:off x="2743201" y="-212366"/>
            <a:ext cx="1847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160"/>
          </a:p>
        </p:txBody>
      </p:sp>
      <p:sp>
        <p:nvSpPr>
          <p:cNvPr id="21508" name="Rectangle 26"/>
          <p:cNvSpPr>
            <a:spLocks noChangeArrowheads="1"/>
          </p:cNvSpPr>
          <p:nvPr/>
        </p:nvSpPr>
        <p:spPr bwMode="auto">
          <a:xfrm>
            <a:off x="2743201" y="-212366"/>
            <a:ext cx="1847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160"/>
          </a:p>
        </p:txBody>
      </p:sp>
      <p:sp>
        <p:nvSpPr>
          <p:cNvPr id="21509" name="Rectangle 28"/>
          <p:cNvSpPr>
            <a:spLocks noChangeArrowheads="1"/>
          </p:cNvSpPr>
          <p:nvPr/>
        </p:nvSpPr>
        <p:spPr bwMode="auto">
          <a:xfrm>
            <a:off x="2743201" y="-212366"/>
            <a:ext cx="1847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160"/>
          </a:p>
        </p:txBody>
      </p:sp>
      <p:sp>
        <p:nvSpPr>
          <p:cNvPr id="21510" name="Rectangle 37"/>
          <p:cNvSpPr>
            <a:spLocks noChangeArrowheads="1"/>
          </p:cNvSpPr>
          <p:nvPr/>
        </p:nvSpPr>
        <p:spPr bwMode="auto">
          <a:xfrm>
            <a:off x="2743201" y="61954"/>
            <a:ext cx="1847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160"/>
          </a:p>
        </p:txBody>
      </p:sp>
      <p:sp>
        <p:nvSpPr>
          <p:cNvPr id="21514" name="Rectangle 12"/>
          <p:cNvSpPr>
            <a:spLocks noChangeArrowheads="1"/>
          </p:cNvSpPr>
          <p:nvPr/>
        </p:nvSpPr>
        <p:spPr bwMode="auto">
          <a:xfrm>
            <a:off x="2743201" y="61954"/>
            <a:ext cx="1847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160"/>
          </a:p>
        </p:txBody>
      </p:sp>
      <p:sp>
        <p:nvSpPr>
          <p:cNvPr id="4" name="Slide Number Placeholder 3"/>
          <p:cNvSpPr>
            <a:spLocks noGrp="1"/>
          </p:cNvSpPr>
          <p:nvPr>
            <p:ph type="sldNum" sz="quarter" idx="12"/>
          </p:nvPr>
        </p:nvSpPr>
        <p:spPr/>
        <p:txBody>
          <a:bodyPr/>
          <a:lstStyle/>
          <a:p>
            <a:fld id="{48F63A3B-78C7-47BE-AE5E-E10140E04643}" type="slidenum">
              <a:rPr lang="en-US" smtClean="0"/>
              <a:pPr/>
              <a:t>16</a:t>
            </a:fld>
            <a:endParaRPr lang="en-US" dirty="0"/>
          </a:p>
        </p:txBody>
      </p:sp>
      <p:sp>
        <p:nvSpPr>
          <p:cNvPr id="9" name="Title 8">
            <a:extLst>
              <a:ext uri="{FF2B5EF4-FFF2-40B4-BE49-F238E27FC236}">
                <a16:creationId xmlns:a16="http://schemas.microsoft.com/office/drawing/2014/main" id="{582F8C10-E54C-C90E-CCB5-5CCBA330F8E4}"/>
              </a:ext>
            </a:extLst>
          </p:cNvPr>
          <p:cNvSpPr>
            <a:spLocks noGrp="1"/>
          </p:cNvSpPr>
          <p:nvPr>
            <p:ph type="title"/>
          </p:nvPr>
        </p:nvSpPr>
        <p:spPr>
          <a:xfrm>
            <a:off x="442913" y="1765005"/>
            <a:ext cx="14884717" cy="627321"/>
          </a:xfrm>
        </p:spPr>
        <p:txBody>
          <a:bodyPr>
            <a:normAutofit fontScale="90000"/>
          </a:bodyPr>
          <a:lstStyle/>
          <a:p>
            <a:r>
              <a:rPr lang="en-US" dirty="0"/>
              <a:t>Project Timeline</a:t>
            </a:r>
          </a:p>
        </p:txBody>
      </p:sp>
      <p:pic>
        <p:nvPicPr>
          <p:cNvPr id="10" name="Picture 2">
            <a:extLst>
              <a:ext uri="{FF2B5EF4-FFF2-40B4-BE49-F238E27FC236}">
                <a16:creationId xmlns:a16="http://schemas.microsoft.com/office/drawing/2014/main" id="{778C3778-BD82-4B68-598D-4538912B46E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34000"/>
                    </a14:imgEffect>
                    <a14:imgEffect>
                      <a14:colorTemperature colorTemp="6300"/>
                    </a14:imgEffect>
                    <a14:imgEffect>
                      <a14:saturation sat="154000"/>
                    </a14:imgEffect>
                  </a14:imgLayer>
                </a14:imgProps>
              </a:ext>
              <a:ext uri="{28A0092B-C50C-407E-A947-70E740481C1C}">
                <a14:useLocalDpi xmlns:a14="http://schemas.microsoft.com/office/drawing/2010/main" val="0"/>
              </a:ext>
            </a:extLst>
          </a:blip>
          <a:srcRect b="2931"/>
          <a:stretch>
            <a:fillRect/>
          </a:stretch>
        </p:blipFill>
        <p:spPr bwMode="auto">
          <a:xfrm>
            <a:off x="954398" y="2554330"/>
            <a:ext cx="14873134" cy="4787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1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Oval 3" descr="Parchment"/>
          <p:cNvSpPr>
            <a:spLocks noChangeArrowheads="1"/>
          </p:cNvSpPr>
          <p:nvPr/>
        </p:nvSpPr>
        <p:spPr bwMode="auto">
          <a:xfrm>
            <a:off x="1895302" y="529590"/>
            <a:ext cx="13582996" cy="982587"/>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3600" b="1" dirty="0">
                <a:solidFill>
                  <a:srgbClr val="0070C0"/>
                </a:solidFill>
                <a:latin typeface="Comic Sans MS" panose="030F0702030302020204" pitchFamily="66" charset="0"/>
              </a:rPr>
              <a:t>Results and Discussions</a:t>
            </a:r>
          </a:p>
        </p:txBody>
      </p:sp>
      <p:sp>
        <p:nvSpPr>
          <p:cNvPr id="3" name="Slide Number Placeholder 2"/>
          <p:cNvSpPr>
            <a:spLocks noGrp="1"/>
          </p:cNvSpPr>
          <p:nvPr>
            <p:ph type="sldNum" sz="quarter" idx="12"/>
          </p:nvPr>
        </p:nvSpPr>
        <p:spPr/>
        <p:txBody>
          <a:bodyPr/>
          <a:lstStyle/>
          <a:p>
            <a:fld id="{48F63A3B-78C7-47BE-AE5E-E10140E04643}" type="slidenum">
              <a:rPr lang="en-US" smtClean="0"/>
              <a:pPr/>
              <a:t>17</a:t>
            </a:fld>
            <a:endParaRPr lang="en-US" dirty="0"/>
          </a:p>
        </p:txBody>
      </p:sp>
      <p:sp>
        <p:nvSpPr>
          <p:cNvPr id="2" name="TextBox 1">
            <a:extLst>
              <a:ext uri="{FF2B5EF4-FFF2-40B4-BE49-F238E27FC236}">
                <a16:creationId xmlns:a16="http://schemas.microsoft.com/office/drawing/2014/main" id="{0178AC3E-1D4B-7332-CD7D-F474A1803105}"/>
              </a:ext>
            </a:extLst>
          </p:cNvPr>
          <p:cNvSpPr txBox="1"/>
          <p:nvPr/>
        </p:nvSpPr>
        <p:spPr>
          <a:xfrm>
            <a:off x="718633" y="1912089"/>
            <a:ext cx="4559824" cy="7663636"/>
          </a:xfrm>
          <a:prstGeom prst="rect">
            <a:avLst/>
          </a:prstGeom>
          <a:noFill/>
        </p:spPr>
        <p:txBody>
          <a:bodyPr wrap="square" rtlCol="0">
            <a:spAutoFit/>
          </a:bodyPr>
          <a:lstStyle/>
          <a:p>
            <a:pPr marL="274320" defTabSz="419100">
              <a:spcBef>
                <a:spcPts val="1200"/>
              </a:spcBef>
              <a:spcAft>
                <a:spcPts val="1200"/>
              </a:spcAft>
              <a:tabLst>
                <a:tab pos="4510088" algn="l"/>
              </a:tabLst>
            </a:pPr>
            <a:r>
              <a:rPr lang="en-US" sz="2400" dirty="0">
                <a:latin typeface="Times New Roman" panose="02020603050405020304" pitchFamily="18" charset="0"/>
                <a:cs typeface="Times New Roman" panose="02020603050405020304" pitchFamily="18" charset="0"/>
              </a:rPr>
              <a:t>The smart stick effectively detected obstacles within 36 centimeter's and triggered the buzzer instantly. GPS provided real-time outdoor location with good accuracy, while GSM sent emergency SMS with Google Maps links in 3–5 seconds. Users found the alerts useful and the stick easy to handle. Minor delays were observed in GSM performance under weak signals, and GPS was less accurate indoors. The battery lasted 7–8 hours on a full charge.</a:t>
            </a:r>
          </a:p>
          <a:p>
            <a:pPr marL="274320" defTabSz="419100">
              <a:spcBef>
                <a:spcPts val="1200"/>
              </a:spcBef>
              <a:spcAft>
                <a:spcPts val="1200"/>
              </a:spcAft>
              <a:tabLst>
                <a:tab pos="4510088" algn="l"/>
              </a:tabLst>
            </a:pPr>
            <a:endParaRPr lang="en-US" sz="2400" dirty="0">
              <a:latin typeface="Times New Roman" panose="02020603050405020304" pitchFamily="18" charset="0"/>
              <a:cs typeface="Times New Roman" panose="02020603050405020304" pitchFamily="18" charset="0"/>
            </a:endParaRPr>
          </a:p>
          <a:p>
            <a:pPr marL="274320" defTabSz="419100">
              <a:spcBef>
                <a:spcPts val="1200"/>
              </a:spcBef>
              <a:spcAft>
                <a:spcPts val="1200"/>
              </a:spcAft>
              <a:tabLst>
                <a:tab pos="4510088" algn="l"/>
              </a:tabLst>
            </a:pPr>
            <a:endParaRPr lang="en-US" sz="2400" dirty="0">
              <a:latin typeface="Times New Roman" panose="02020603050405020304" pitchFamily="18" charset="0"/>
              <a:cs typeface="Times New Roman" panose="02020603050405020304" pitchFamily="18" charset="0"/>
            </a:endParaRPr>
          </a:p>
          <a:p>
            <a:pPr marL="274320" defTabSz="419100">
              <a:spcBef>
                <a:spcPts val="1200"/>
              </a:spcBef>
              <a:spcAft>
                <a:spcPts val="1200"/>
              </a:spcAft>
              <a:tabLst>
                <a:tab pos="4510088" algn="l"/>
              </a:tabLst>
            </a:pPr>
            <a:endParaRPr lang="en-US" sz="2400" dirty="0">
              <a:latin typeface="Times New Roman" panose="02020603050405020304" pitchFamily="18" charset="0"/>
              <a:cs typeface="Times New Roman" panose="02020603050405020304" pitchFamily="18" charset="0"/>
            </a:endParaRPr>
          </a:p>
        </p:txBody>
      </p:sp>
      <p:pic>
        <p:nvPicPr>
          <p:cNvPr id="5" name="Picture 4" descr="A screenshot of a phone&#10;&#10;AI-generated content may be incorrect.">
            <a:extLst>
              <a:ext uri="{FF2B5EF4-FFF2-40B4-BE49-F238E27FC236}">
                <a16:creationId xmlns:a16="http://schemas.microsoft.com/office/drawing/2014/main" id="{266C6817-B87A-68CE-9D30-41C0EFC81F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6888" y="2236573"/>
            <a:ext cx="4559824" cy="4722405"/>
          </a:xfrm>
          <a:prstGeom prst="rect">
            <a:avLst/>
          </a:prstGeom>
        </p:spPr>
      </p:pic>
      <p:pic>
        <p:nvPicPr>
          <p:cNvPr id="7" name="Picture 6" descr="A map of a city&#10;&#10;AI-generated content may be incorrect.">
            <a:extLst>
              <a:ext uri="{FF2B5EF4-FFF2-40B4-BE49-F238E27FC236}">
                <a16:creationId xmlns:a16="http://schemas.microsoft.com/office/drawing/2014/main" id="{FF4493CB-2E91-84AC-2475-313691D544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48456" y="1912089"/>
            <a:ext cx="3682314" cy="6007545"/>
          </a:xfrm>
          <a:prstGeom prst="rect">
            <a:avLst/>
          </a:prstGeom>
        </p:spPr>
      </p:pic>
    </p:spTree>
    <p:extLst>
      <p:ext uri="{BB962C8B-B14F-4D97-AF65-F5344CB8AC3E}">
        <p14:creationId xmlns:p14="http://schemas.microsoft.com/office/powerpoint/2010/main" val="29357078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Oval 3" descr="Parchment"/>
          <p:cNvSpPr>
            <a:spLocks noChangeArrowheads="1"/>
          </p:cNvSpPr>
          <p:nvPr/>
        </p:nvSpPr>
        <p:spPr bwMode="auto">
          <a:xfrm>
            <a:off x="1995055" y="529590"/>
            <a:ext cx="11222181" cy="866948"/>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4000" b="1">
                <a:solidFill>
                  <a:srgbClr val="0070C0"/>
                </a:solidFill>
                <a:latin typeface="Comic Sans MS" panose="030F0702030302020204" pitchFamily="66" charset="0"/>
              </a:rPr>
              <a:t>Conclusions</a:t>
            </a:r>
          </a:p>
        </p:txBody>
      </p:sp>
      <p:sp>
        <p:nvSpPr>
          <p:cNvPr id="4" name="Content Placeholder 3">
            <a:extLst>
              <a:ext uri="{FF2B5EF4-FFF2-40B4-BE49-F238E27FC236}">
                <a16:creationId xmlns:a16="http://schemas.microsoft.com/office/drawing/2014/main" id="{6F0ABC92-F6BF-05F5-3637-4355631B1F85}"/>
              </a:ext>
            </a:extLst>
          </p:cNvPr>
          <p:cNvSpPr>
            <a:spLocks noGrp="1"/>
          </p:cNvSpPr>
          <p:nvPr>
            <p:ph idx="1"/>
          </p:nvPr>
        </p:nvSpPr>
        <p:spPr>
          <a:xfrm>
            <a:off x="1032716" y="2128967"/>
            <a:ext cx="14005457" cy="5221606"/>
          </a:xfrm>
        </p:spPr>
        <p:txBody>
          <a:bodyPr>
            <a:normAutofit/>
          </a:bodyPr>
          <a:lstStyle/>
          <a:p>
            <a:pPr marL="365760">
              <a:spcAft>
                <a:spcPts val="1200"/>
              </a:spcAf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The smart stick effectively enhances mobility and safety for visually impaired individuals.</a:t>
            </a:r>
          </a:p>
          <a:p>
            <a:pPr marL="365760">
              <a:spcAft>
                <a:spcPts val="1200"/>
              </a:spcAft>
              <a:buFont typeface="Wingdings" panose="05000000000000000000" pitchFamily="2" charset="2"/>
              <a:buChar char="Ø"/>
            </a:pPr>
            <a:r>
              <a:rPr lang="en-US" sz="3200" dirty="0">
                <a:solidFill>
                  <a:schemeClr val="accent5"/>
                </a:solidFill>
                <a:latin typeface="Times New Roman" panose="02020603050405020304" pitchFamily="18" charset="0"/>
                <a:cs typeface="Times New Roman" panose="02020603050405020304" pitchFamily="18" charset="0"/>
              </a:rPr>
              <a:t>It integrates obstacle detection, GPS tracking and GSM communication in a compact, low-cost design.</a:t>
            </a:r>
          </a:p>
          <a:p>
            <a:pPr marL="365760">
              <a:spcAft>
                <a:spcPts val="1200"/>
              </a:spcAf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Real-time alerts and emergency messaging improve user confidence and independence.</a:t>
            </a:r>
          </a:p>
          <a:p>
            <a:pPr marL="365760">
              <a:spcAft>
                <a:spcPts val="1200"/>
              </a:spcAft>
              <a:buFont typeface="Wingdings" panose="05000000000000000000" pitchFamily="2" charset="2"/>
              <a:buChar char="Ø"/>
            </a:pPr>
            <a:r>
              <a:rPr lang="en-US" sz="3200" dirty="0">
                <a:solidFill>
                  <a:schemeClr val="accent5"/>
                </a:solidFill>
                <a:latin typeface="Times New Roman" panose="02020603050405020304" pitchFamily="18" charset="0"/>
                <a:cs typeface="Times New Roman" panose="02020603050405020304" pitchFamily="18" charset="0"/>
              </a:rPr>
              <a:t>The device performed reliably in outdoor conditions with satisfactory user feedback.</a:t>
            </a:r>
          </a:p>
          <a:p>
            <a:pPr marL="0" indent="0">
              <a:buNone/>
            </a:pPr>
            <a:endParaRPr lang="en-US" sz="360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48F63A3B-78C7-47BE-AE5E-E10140E04643}" type="slidenum">
              <a:rPr lang="en-US" smtClean="0"/>
              <a:pPr/>
              <a:t>18</a:t>
            </a:fld>
            <a:endParaRPr lang="en-US" dirty="0"/>
          </a:p>
        </p:txBody>
      </p:sp>
    </p:spTree>
    <p:extLst>
      <p:ext uri="{BB962C8B-B14F-4D97-AF65-F5344CB8AC3E}">
        <p14:creationId xmlns:p14="http://schemas.microsoft.com/office/powerpoint/2010/main" val="507593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702537" y="2641424"/>
            <a:ext cx="15943811" cy="4937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571500" indent="-457200">
              <a:spcBef>
                <a:spcPts val="1200"/>
              </a:spcBef>
              <a:spcAft>
                <a:spcPts val="1200"/>
              </a:spcAf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Add voice guidance or vibration feedback for better indoor navigation.</a:t>
            </a:r>
          </a:p>
          <a:p>
            <a:pPr marL="571500" indent="-457200">
              <a:spcBef>
                <a:spcPts val="1200"/>
              </a:spcBef>
              <a:spcAft>
                <a:spcPts val="1200"/>
              </a:spcAft>
              <a:buFont typeface="Wingdings" panose="05000000000000000000" pitchFamily="2" charset="2"/>
              <a:buChar char="Ø"/>
            </a:pPr>
            <a:r>
              <a:rPr lang="en-US" sz="3200" dirty="0">
                <a:solidFill>
                  <a:schemeClr val="accent5"/>
                </a:solidFill>
                <a:latin typeface="Times New Roman" panose="02020603050405020304" pitchFamily="18" charset="0"/>
                <a:cs typeface="Times New Roman" panose="02020603050405020304" pitchFamily="18" charset="0"/>
              </a:rPr>
              <a:t>Integrate IoT features for real-time monitoring via mobile apps.</a:t>
            </a:r>
          </a:p>
          <a:p>
            <a:pPr marL="571500" indent="-457200">
              <a:spcBef>
                <a:spcPts val="1200"/>
              </a:spcBef>
              <a:spcAft>
                <a:spcPts val="1200"/>
              </a:spcAf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Implement obstacle classification using AI (example: Identifying stairs or moving objects).</a:t>
            </a:r>
          </a:p>
          <a:p>
            <a:pPr marL="571500" indent="-457200">
              <a:spcBef>
                <a:spcPts val="1200"/>
              </a:spcBef>
              <a:spcAft>
                <a:spcPts val="1200"/>
              </a:spcAft>
              <a:buFont typeface="Wingdings" panose="05000000000000000000" pitchFamily="2" charset="2"/>
              <a:buChar char="Ø"/>
            </a:pPr>
            <a:r>
              <a:rPr lang="en-US" sz="3200" dirty="0">
                <a:solidFill>
                  <a:schemeClr val="accent5"/>
                </a:solidFill>
                <a:latin typeface="Times New Roman" panose="02020603050405020304" pitchFamily="18" charset="0"/>
                <a:cs typeface="Times New Roman" panose="02020603050405020304" pitchFamily="18" charset="0"/>
              </a:rPr>
              <a:t>Improve power efficiency and include solar charging for longer usage.</a:t>
            </a:r>
          </a:p>
          <a:p>
            <a:pPr marL="571500" indent="-457200">
              <a:spcBef>
                <a:spcPts val="1200"/>
              </a:spcBef>
              <a:spcAft>
                <a:spcPts val="1200"/>
              </a:spcAf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Design a waterproof and more ergonomic casing for real-world durability.</a:t>
            </a:r>
          </a:p>
        </p:txBody>
      </p:sp>
      <p:sp>
        <p:nvSpPr>
          <p:cNvPr id="25603" name="Oval 3" descr="Parchment"/>
          <p:cNvSpPr>
            <a:spLocks noChangeArrowheads="1"/>
          </p:cNvSpPr>
          <p:nvPr/>
        </p:nvSpPr>
        <p:spPr bwMode="auto">
          <a:xfrm>
            <a:off x="1363286" y="457200"/>
            <a:ext cx="13948757" cy="1188720"/>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4000" b="1">
                <a:solidFill>
                  <a:srgbClr val="0070C0"/>
                </a:solidFill>
                <a:latin typeface="Comic Sans MS" panose="030F0702030302020204" pitchFamily="66" charset="0"/>
              </a:rPr>
              <a:t>Future Scopes</a:t>
            </a:r>
          </a:p>
        </p:txBody>
      </p:sp>
      <p:sp>
        <p:nvSpPr>
          <p:cNvPr id="3" name="Slide Number Placeholder 2"/>
          <p:cNvSpPr>
            <a:spLocks noGrp="1"/>
          </p:cNvSpPr>
          <p:nvPr>
            <p:ph type="sldNum" sz="quarter" idx="12"/>
          </p:nvPr>
        </p:nvSpPr>
        <p:spPr/>
        <p:txBody>
          <a:bodyPr/>
          <a:lstStyle/>
          <a:p>
            <a:fld id="{48F63A3B-78C7-47BE-AE5E-E10140E04643}" type="slidenum">
              <a:rPr lang="en-US" smtClean="0"/>
              <a:pPr/>
              <a:t>19</a:t>
            </a:fld>
            <a:endParaRPr lang="en-US" dirty="0"/>
          </a:p>
        </p:txBody>
      </p:sp>
    </p:spTree>
    <p:extLst>
      <p:ext uri="{BB962C8B-B14F-4D97-AF65-F5344CB8AC3E}">
        <p14:creationId xmlns:p14="http://schemas.microsoft.com/office/powerpoint/2010/main" val="173450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D653F17-9A89-45AC-AE70-3CB35AB34A7D}" type="datetime3">
              <a:rPr lang="en-US" smtClean="0"/>
              <a:t>16 June 2025</a:t>
            </a:fld>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pPr/>
              <a:t>2</a:t>
            </a:fld>
            <a:endParaRPr lang="en-US" dirty="0"/>
          </a:p>
        </p:txBody>
      </p:sp>
      <p:sp>
        <p:nvSpPr>
          <p:cNvPr id="8" name="Content Placeholder 7"/>
          <p:cNvSpPr>
            <a:spLocks noGrp="1"/>
          </p:cNvSpPr>
          <p:nvPr>
            <p:ph idx="1"/>
          </p:nvPr>
        </p:nvSpPr>
        <p:spPr>
          <a:xfrm>
            <a:off x="117127" y="1947608"/>
            <a:ext cx="8213325" cy="6154891"/>
          </a:xfrm>
        </p:spPr>
        <p:txBody>
          <a:bodyPr>
            <a:noAutofit/>
          </a:bodyPr>
          <a:lstStyle/>
          <a:p>
            <a:pPr marL="365760">
              <a:lnSpc>
                <a:spcPct val="120000"/>
              </a:lnSpc>
              <a:spcAft>
                <a:spcPts val="1200"/>
              </a:spcAft>
              <a:buFont typeface="Wingdings" panose="05000000000000000000" pitchFamily="2" charset="2"/>
              <a:buChar char="q"/>
            </a:pPr>
            <a:r>
              <a:rPr lang="en-US" altLang="en-US" sz="2800" b="1" dirty="0">
                <a:latin typeface="Times New Roman" panose="02020603050405020304" pitchFamily="18" charset="0"/>
                <a:cs typeface="Times New Roman" panose="02020603050405020304" pitchFamily="18" charset="0"/>
              </a:rPr>
              <a:t>Aims and Objectives </a:t>
            </a:r>
          </a:p>
          <a:p>
            <a:pPr marL="365760">
              <a:lnSpc>
                <a:spcPct val="120000"/>
              </a:lnSpc>
              <a:spcAft>
                <a:spcPts val="1200"/>
              </a:spcAft>
              <a:buFont typeface="Wingdings" panose="05000000000000000000" pitchFamily="2" charset="2"/>
              <a:buChar char="q"/>
            </a:pPr>
            <a:r>
              <a:rPr lang="en-US" altLang="en-US" sz="2800" b="1" dirty="0">
                <a:solidFill>
                  <a:schemeClr val="accent5"/>
                </a:solidFill>
                <a:latin typeface="Times New Roman" panose="02020603050405020304" pitchFamily="18" charset="0"/>
                <a:cs typeface="Times New Roman" panose="02020603050405020304" pitchFamily="18" charset="0"/>
              </a:rPr>
              <a:t>Introduction</a:t>
            </a:r>
          </a:p>
          <a:p>
            <a:pPr marL="365760">
              <a:lnSpc>
                <a:spcPct val="120000"/>
              </a:lnSpc>
              <a:spcAft>
                <a:spcPts val="1200"/>
              </a:spcAft>
              <a:buFont typeface="Wingdings" panose="05000000000000000000" pitchFamily="2" charset="2"/>
              <a:buChar char="q"/>
            </a:pPr>
            <a:r>
              <a:rPr lang="en-US" altLang="en-US" sz="2800" b="1" dirty="0">
                <a:latin typeface="Times New Roman" panose="02020603050405020304" pitchFamily="18" charset="0"/>
                <a:cs typeface="Times New Roman" panose="02020603050405020304" pitchFamily="18" charset="0"/>
              </a:rPr>
              <a:t>Literature Review </a:t>
            </a:r>
          </a:p>
          <a:p>
            <a:pPr marL="365760">
              <a:lnSpc>
                <a:spcPct val="120000"/>
              </a:lnSpc>
              <a:spcAft>
                <a:spcPts val="1200"/>
              </a:spcAft>
              <a:buFont typeface="Wingdings" panose="05000000000000000000" pitchFamily="2" charset="2"/>
              <a:buChar char="q"/>
            </a:pPr>
            <a:r>
              <a:rPr lang="en-US" altLang="en-US" sz="2800" b="1" dirty="0">
                <a:solidFill>
                  <a:schemeClr val="accent5"/>
                </a:solidFill>
                <a:latin typeface="Times New Roman" panose="02020603050405020304" pitchFamily="18" charset="0"/>
                <a:cs typeface="Times New Roman" panose="02020603050405020304" pitchFamily="18" charset="0"/>
              </a:rPr>
              <a:t>Research Gaps and Improvements in Our Work</a:t>
            </a:r>
          </a:p>
          <a:p>
            <a:pPr marL="365760">
              <a:lnSpc>
                <a:spcPct val="120000"/>
              </a:lnSpc>
              <a:spcAft>
                <a:spcPts val="1200"/>
              </a:spcAft>
              <a:buFont typeface="Wingdings" panose="05000000000000000000" pitchFamily="2" charset="2"/>
              <a:buChar char="q"/>
            </a:pPr>
            <a:r>
              <a:rPr lang="en-US" altLang="en-US" sz="2800" b="1" dirty="0">
                <a:latin typeface="Times New Roman" panose="02020603050405020304" pitchFamily="18" charset="0"/>
                <a:cs typeface="Times New Roman" panose="02020603050405020304" pitchFamily="18" charset="0"/>
              </a:rPr>
              <a:t>Working Method</a:t>
            </a:r>
          </a:p>
          <a:p>
            <a:pPr marL="365760">
              <a:lnSpc>
                <a:spcPct val="120000"/>
              </a:lnSpc>
              <a:spcAft>
                <a:spcPts val="1200"/>
              </a:spcAft>
              <a:buFont typeface="Wingdings" panose="05000000000000000000" pitchFamily="2" charset="2"/>
              <a:buChar char="q"/>
            </a:pPr>
            <a:r>
              <a:rPr lang="en-US" altLang="en-US" sz="2800" b="1" dirty="0">
                <a:solidFill>
                  <a:schemeClr val="accent5"/>
                </a:solidFill>
                <a:latin typeface="Times New Roman" panose="02020603050405020304" pitchFamily="18" charset="0"/>
                <a:cs typeface="Times New Roman" panose="02020603050405020304" pitchFamily="18" charset="0"/>
              </a:rPr>
              <a:t>Methodology </a:t>
            </a:r>
          </a:p>
        </p:txBody>
      </p:sp>
      <p:sp>
        <p:nvSpPr>
          <p:cNvPr id="17" name="Oval 4" descr="Parchment"/>
          <p:cNvSpPr>
            <a:spLocks noChangeArrowheads="1"/>
          </p:cNvSpPr>
          <p:nvPr/>
        </p:nvSpPr>
        <p:spPr bwMode="auto">
          <a:xfrm>
            <a:off x="2344189" y="423330"/>
            <a:ext cx="11202477" cy="878513"/>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3200" b="1" dirty="0">
                <a:solidFill>
                  <a:srgbClr val="0070C0"/>
                </a:solidFill>
                <a:latin typeface="Comic Sans MS" panose="030F0702030302020204" pitchFamily="66" charset="0"/>
              </a:rPr>
              <a:t>Outline of the Presentation</a:t>
            </a:r>
          </a:p>
        </p:txBody>
      </p:sp>
      <p:cxnSp>
        <p:nvCxnSpPr>
          <p:cNvPr id="3" name="Straight Connector 2">
            <a:extLst>
              <a:ext uri="{FF2B5EF4-FFF2-40B4-BE49-F238E27FC236}">
                <a16:creationId xmlns:a16="http://schemas.microsoft.com/office/drawing/2014/main" id="{88C2ED36-67EF-6527-CCC0-82A6D4BB54B9}"/>
              </a:ext>
            </a:extLst>
          </p:cNvPr>
          <p:cNvCxnSpPr/>
          <p:nvPr/>
        </p:nvCxnSpPr>
        <p:spPr>
          <a:xfrm>
            <a:off x="8397686" y="1559240"/>
            <a:ext cx="0" cy="6239435"/>
          </a:xfrm>
          <a:prstGeom prst="line">
            <a:avLst/>
          </a:prstGeom>
          <a:ln w="28575"/>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B2B3A114-D634-9326-9EA7-47DD0553D915}"/>
              </a:ext>
            </a:extLst>
          </p:cNvPr>
          <p:cNvSpPr txBox="1"/>
          <p:nvPr/>
        </p:nvSpPr>
        <p:spPr>
          <a:xfrm>
            <a:off x="8532159" y="1956271"/>
            <a:ext cx="7603256" cy="5472267"/>
          </a:xfrm>
          <a:prstGeom prst="rect">
            <a:avLst/>
          </a:prstGeom>
          <a:noFill/>
        </p:spPr>
        <p:txBody>
          <a:bodyPr wrap="square" rtlCol="0">
            <a:spAutoFit/>
          </a:bodyPr>
          <a:lstStyle/>
          <a:p>
            <a:pPr marL="365760">
              <a:lnSpc>
                <a:spcPct val="120000"/>
              </a:lnSpc>
              <a:spcBef>
                <a:spcPts val="1200"/>
              </a:spcBef>
              <a:spcAft>
                <a:spcPts val="1200"/>
              </a:spcAft>
              <a:buFont typeface="Wingdings" panose="05000000000000000000" pitchFamily="2" charset="2"/>
              <a:buChar char="q"/>
            </a:pPr>
            <a:r>
              <a:rPr lang="en-US" altLang="en-US" sz="2800" b="1" dirty="0">
                <a:latin typeface="Times New Roman" panose="02020603050405020304" pitchFamily="18" charset="0"/>
                <a:cs typeface="Times New Roman" panose="02020603050405020304" pitchFamily="18" charset="0"/>
              </a:rPr>
              <a:t>Equations</a:t>
            </a:r>
          </a:p>
          <a:p>
            <a:pPr marL="365760">
              <a:lnSpc>
                <a:spcPct val="120000"/>
              </a:lnSpc>
              <a:spcBef>
                <a:spcPts val="1200"/>
              </a:spcBef>
              <a:spcAft>
                <a:spcPts val="1200"/>
              </a:spcAft>
              <a:buFont typeface="Wingdings" panose="05000000000000000000" pitchFamily="2" charset="2"/>
              <a:buChar char="q"/>
            </a:pPr>
            <a:r>
              <a:rPr lang="en-US" altLang="en-US" sz="2800" b="1" dirty="0">
                <a:solidFill>
                  <a:schemeClr val="accent5"/>
                </a:solidFill>
                <a:latin typeface="Times New Roman" panose="02020603050405020304" pitchFamily="18" charset="0"/>
                <a:cs typeface="Times New Roman" panose="02020603050405020304" pitchFamily="18" charset="0"/>
              </a:rPr>
              <a:t>Survey Report </a:t>
            </a:r>
          </a:p>
          <a:p>
            <a:pPr marL="365760">
              <a:lnSpc>
                <a:spcPct val="120000"/>
              </a:lnSpc>
              <a:spcBef>
                <a:spcPts val="1200"/>
              </a:spcBef>
              <a:spcAft>
                <a:spcPts val="1200"/>
              </a:spcAft>
              <a:buFont typeface="Wingdings" panose="05000000000000000000" pitchFamily="2" charset="2"/>
              <a:buChar char="q"/>
            </a:pPr>
            <a:r>
              <a:rPr lang="en-US" altLang="en-US" sz="2800" b="1" dirty="0">
                <a:latin typeface="Times New Roman" panose="02020603050405020304" pitchFamily="18" charset="0"/>
                <a:cs typeface="Times New Roman" panose="02020603050405020304" pitchFamily="18" charset="0"/>
              </a:rPr>
              <a:t>Gantt Chart </a:t>
            </a:r>
          </a:p>
          <a:p>
            <a:pPr marL="365760">
              <a:lnSpc>
                <a:spcPct val="120000"/>
              </a:lnSpc>
              <a:spcBef>
                <a:spcPts val="1200"/>
              </a:spcBef>
              <a:spcAft>
                <a:spcPts val="1200"/>
              </a:spcAft>
              <a:buFont typeface="Wingdings" panose="05000000000000000000" pitchFamily="2" charset="2"/>
              <a:buChar char="q"/>
            </a:pPr>
            <a:r>
              <a:rPr lang="en-US" altLang="en-US" sz="2800" b="1" dirty="0">
                <a:solidFill>
                  <a:schemeClr val="accent5"/>
                </a:solidFill>
                <a:latin typeface="Times New Roman" panose="02020603050405020304" pitchFamily="18" charset="0"/>
                <a:cs typeface="Times New Roman" panose="02020603050405020304" pitchFamily="18" charset="0"/>
              </a:rPr>
              <a:t>Results and Discussions </a:t>
            </a:r>
          </a:p>
          <a:p>
            <a:pPr marL="365760">
              <a:lnSpc>
                <a:spcPct val="120000"/>
              </a:lnSpc>
              <a:spcBef>
                <a:spcPts val="1200"/>
              </a:spcBef>
              <a:spcAft>
                <a:spcPts val="1200"/>
              </a:spcAft>
              <a:buFont typeface="Wingdings" panose="05000000000000000000" pitchFamily="2" charset="2"/>
              <a:buChar char="q"/>
            </a:pPr>
            <a:r>
              <a:rPr lang="en-US" altLang="en-US" sz="2800" b="1" dirty="0">
                <a:latin typeface="Times New Roman" panose="02020603050405020304" pitchFamily="18" charset="0"/>
                <a:cs typeface="Times New Roman" panose="02020603050405020304" pitchFamily="18" charset="0"/>
              </a:rPr>
              <a:t>Conclusions</a:t>
            </a:r>
          </a:p>
          <a:p>
            <a:pPr marL="365760">
              <a:lnSpc>
                <a:spcPct val="120000"/>
              </a:lnSpc>
              <a:spcBef>
                <a:spcPts val="1200"/>
              </a:spcBef>
              <a:spcAft>
                <a:spcPts val="1200"/>
              </a:spcAft>
              <a:buFont typeface="Wingdings" panose="05000000000000000000" pitchFamily="2" charset="2"/>
              <a:buChar char="q"/>
            </a:pPr>
            <a:r>
              <a:rPr lang="en-US" altLang="en-US" sz="2800" b="1" dirty="0">
                <a:solidFill>
                  <a:schemeClr val="accent5"/>
                </a:solidFill>
                <a:latin typeface="Times New Roman" panose="02020603050405020304" pitchFamily="18" charset="0"/>
                <a:cs typeface="Times New Roman" panose="02020603050405020304" pitchFamily="18" charset="0"/>
              </a:rPr>
              <a:t>Future Scopes</a:t>
            </a:r>
          </a:p>
          <a:p>
            <a:pPr>
              <a:spcBef>
                <a:spcPts val="1200"/>
              </a:spcBef>
              <a:spcAft>
                <a:spcPts val="1200"/>
              </a:spcAft>
            </a:pPr>
            <a:endParaRPr lang="en-US" sz="2800" dirty="0"/>
          </a:p>
        </p:txBody>
      </p:sp>
    </p:spTree>
    <p:extLst>
      <p:ext uri="{BB962C8B-B14F-4D97-AF65-F5344CB8AC3E}">
        <p14:creationId xmlns:p14="http://schemas.microsoft.com/office/powerpoint/2010/main" val="448916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99652-6805-4BCB-82F2-65ABD02EC79B}"/>
              </a:ext>
            </a:extLst>
          </p:cNvPr>
          <p:cNvSpPr>
            <a:spLocks noGrp="1"/>
          </p:cNvSpPr>
          <p:nvPr>
            <p:ph type="title"/>
          </p:nvPr>
        </p:nvSpPr>
        <p:spPr>
          <a:xfrm>
            <a:off x="1410734" y="459817"/>
            <a:ext cx="13142422" cy="1191665"/>
          </a:xfrm>
        </p:spPr>
        <p:txBody>
          <a:bodyPr>
            <a:normAutofit fontScale="90000"/>
          </a:bodyPr>
          <a:lstStyle/>
          <a:p>
            <a:r>
              <a:rPr lang="en-US" sz="7200" b="1" dirty="0">
                <a:solidFill>
                  <a:srgbClr val="0070C0"/>
                </a:solidFill>
              </a:rPr>
              <a:t>Thanks for listening our presentation….</a:t>
            </a:r>
          </a:p>
        </p:txBody>
      </p:sp>
      <p:grpSp>
        <p:nvGrpSpPr>
          <p:cNvPr id="5" name="Group 6"/>
          <p:cNvGrpSpPr>
            <a:grpSpLocks/>
          </p:cNvGrpSpPr>
          <p:nvPr/>
        </p:nvGrpSpPr>
        <p:grpSpPr bwMode="auto">
          <a:xfrm>
            <a:off x="7398325" y="2015067"/>
            <a:ext cx="6724076" cy="5532886"/>
            <a:chOff x="432" y="1584"/>
            <a:chExt cx="3072" cy="2426"/>
          </a:xfrm>
        </p:grpSpPr>
        <p:sp>
          <p:nvSpPr>
            <p:cNvPr id="6" name="AutoShape 3"/>
            <p:cNvSpPr>
              <a:spLocks noChangeArrowheads="1"/>
            </p:cNvSpPr>
            <p:nvPr/>
          </p:nvSpPr>
          <p:spPr bwMode="auto">
            <a:xfrm>
              <a:off x="1296" y="1584"/>
              <a:ext cx="2208" cy="816"/>
            </a:xfrm>
            <a:prstGeom prst="cloudCallout">
              <a:avLst>
                <a:gd name="adj1" fmla="val -41574"/>
                <a:gd name="adj2" fmla="val 140565"/>
              </a:avLst>
            </a:prstGeom>
            <a:solidFill>
              <a:schemeClr val="accent3"/>
            </a:solidFill>
            <a:ln w="9525">
              <a:solidFill>
                <a:schemeClr val="accent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endParaRPr lang="en-US" altLang="en-US" sz="2800"/>
            </a:p>
          </p:txBody>
        </p:sp>
        <p:pic>
          <p:nvPicPr>
            <p:cNvPr id="7" name="Picture 4" descr="j030125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2" y="3024"/>
              <a:ext cx="1153" cy="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WordArt 5"/>
            <p:cNvSpPr>
              <a:spLocks noChangeArrowheads="1" noChangeShapeType="1" noTextEdit="1"/>
            </p:cNvSpPr>
            <p:nvPr/>
          </p:nvSpPr>
          <p:spPr bwMode="auto">
            <a:xfrm>
              <a:off x="2208" y="1728"/>
              <a:ext cx="421" cy="612"/>
            </a:xfrm>
            <a:prstGeom prst="rect">
              <a:avLst/>
            </a:prstGeom>
          </p:spPr>
          <p:txBody>
            <a:bodyPr wrap="none" fromWordArt="1">
              <a:prstTxWarp prst="textPlain">
                <a:avLst>
                  <a:gd name="adj" fmla="val 50000"/>
                </a:avLst>
              </a:prstTxWarp>
            </a:bodyPr>
            <a:lstStyle/>
            <a:p>
              <a:pPr algn="ctr"/>
              <a:r>
                <a:rPr lang="en-US" sz="5520" kern="10" dirty="0">
                  <a:ln w="9525">
                    <a:solidFill>
                      <a:schemeClr val="accent5">
                        <a:lumMod val="75000"/>
                      </a:schemeClr>
                    </a:solidFill>
                    <a:round/>
                    <a:headEnd/>
                    <a:tailEnd/>
                  </a:ln>
                  <a:solidFill>
                    <a:srgbClr val="00B050"/>
                  </a:solidFill>
                  <a:latin typeface="Arial Black"/>
                </a:rPr>
                <a:t>?</a:t>
              </a:r>
            </a:p>
          </p:txBody>
        </p:sp>
      </p:grpSp>
      <p:sp>
        <p:nvSpPr>
          <p:cNvPr id="3" name="Date Placeholder 2"/>
          <p:cNvSpPr>
            <a:spLocks noGrp="1"/>
          </p:cNvSpPr>
          <p:nvPr>
            <p:ph type="dt" sz="half" idx="10"/>
          </p:nvPr>
        </p:nvSpPr>
        <p:spPr/>
        <p:txBody>
          <a:bodyPr/>
          <a:lstStyle/>
          <a:p>
            <a:fld id="{D595E484-204C-41CF-AA8E-AE5C26E05CE2}" type="datetime3">
              <a:rPr lang="en-US" smtClean="0"/>
              <a:t>16 June 2025</a:t>
            </a:fld>
            <a:endParaRPr lang="en-US"/>
          </a:p>
        </p:txBody>
      </p:sp>
      <p:sp>
        <p:nvSpPr>
          <p:cNvPr id="9" name="Slide Number Placeholder 8"/>
          <p:cNvSpPr>
            <a:spLocks noGrp="1"/>
          </p:cNvSpPr>
          <p:nvPr>
            <p:ph type="sldNum" sz="quarter" idx="12"/>
          </p:nvPr>
        </p:nvSpPr>
        <p:spPr/>
        <p:txBody>
          <a:bodyPr/>
          <a:lstStyle/>
          <a:p>
            <a:fld id="{48F63A3B-78C7-47BE-AE5E-E10140E04643}" type="slidenum">
              <a:rPr lang="en-US" smtClean="0"/>
              <a:t>20</a:t>
            </a:fld>
            <a:endParaRPr lang="en-US" dirty="0"/>
          </a:p>
        </p:txBody>
      </p:sp>
    </p:spTree>
    <p:extLst>
      <p:ext uri="{BB962C8B-B14F-4D97-AF65-F5344CB8AC3E}">
        <p14:creationId xmlns:p14="http://schemas.microsoft.com/office/powerpoint/2010/main" val="478753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Oval 4" descr="Parchment"/>
          <p:cNvSpPr>
            <a:spLocks noChangeArrowheads="1"/>
          </p:cNvSpPr>
          <p:nvPr/>
        </p:nvSpPr>
        <p:spPr bwMode="auto">
          <a:xfrm>
            <a:off x="1712422" y="529590"/>
            <a:ext cx="13136342" cy="1188720"/>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3840" b="1" dirty="0">
                <a:solidFill>
                  <a:srgbClr val="0070C0"/>
                </a:solidFill>
                <a:latin typeface="Comic Sans MS" panose="030F0702030302020204" pitchFamily="66" charset="0"/>
              </a:rPr>
              <a:t>Aims and Objectives of the Work</a:t>
            </a:r>
          </a:p>
        </p:txBody>
      </p:sp>
      <p:sp>
        <p:nvSpPr>
          <p:cNvPr id="16387" name="Rectangle 3"/>
          <p:cNvSpPr>
            <a:spLocks noChangeArrowheads="1"/>
          </p:cNvSpPr>
          <p:nvPr/>
        </p:nvSpPr>
        <p:spPr bwMode="auto">
          <a:xfrm>
            <a:off x="562559" y="1807534"/>
            <a:ext cx="15644552" cy="6001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457200" indent="-548640">
              <a:spcBef>
                <a:spcPts val="600"/>
              </a:spcBef>
              <a:spcAft>
                <a:spcPts val="1200"/>
              </a:spcAft>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To develop a smart navigation stick that enhances mobility and safety for visually impaired individuals.</a:t>
            </a:r>
          </a:p>
          <a:p>
            <a:pPr marL="457200" indent="-548640">
              <a:spcBef>
                <a:spcPts val="600"/>
              </a:spcBef>
              <a:spcAft>
                <a:spcPts val="1200"/>
              </a:spcAft>
              <a:buFont typeface="Wingdings" panose="05000000000000000000" pitchFamily="2" charset="2"/>
              <a:buChar char="§"/>
            </a:pPr>
            <a:r>
              <a:rPr lang="en-US" sz="3200" dirty="0">
                <a:solidFill>
                  <a:schemeClr val="accent5"/>
                </a:solidFill>
                <a:latin typeface="Times New Roman" panose="02020603050405020304" pitchFamily="18" charset="0"/>
                <a:cs typeface="Times New Roman" panose="02020603050405020304" pitchFamily="18" charset="0"/>
              </a:rPr>
              <a:t>To implement real-time location tracking using GPS and emergency communication via GSM.</a:t>
            </a:r>
          </a:p>
          <a:p>
            <a:pPr marL="457200" indent="-548640">
              <a:spcBef>
                <a:spcPts val="600"/>
              </a:spcBef>
              <a:spcAft>
                <a:spcPts val="1200"/>
              </a:spcAft>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To incorporate ultrasonic sensors for accurate obstacle detection and buzzers for timely alerts.</a:t>
            </a:r>
          </a:p>
          <a:p>
            <a:pPr marL="457200" indent="-548640">
              <a:spcBef>
                <a:spcPts val="600"/>
              </a:spcBef>
              <a:spcAft>
                <a:spcPts val="1200"/>
              </a:spcAft>
              <a:buFont typeface="Wingdings" panose="05000000000000000000" pitchFamily="2" charset="2"/>
              <a:buChar char="§"/>
            </a:pPr>
            <a:r>
              <a:rPr lang="en-US" sz="3200" dirty="0">
                <a:solidFill>
                  <a:schemeClr val="accent5"/>
                </a:solidFill>
                <a:latin typeface="Times New Roman" panose="02020603050405020304" pitchFamily="18" charset="0"/>
                <a:cs typeface="Times New Roman" panose="02020603050405020304" pitchFamily="18" charset="0"/>
              </a:rPr>
              <a:t>To design a user-friendly and compact embedded system based on Arduino.</a:t>
            </a:r>
          </a:p>
          <a:p>
            <a:pPr marL="457200" indent="-548640">
              <a:spcBef>
                <a:spcPts val="600"/>
              </a:spcBef>
              <a:spcAft>
                <a:spcPts val="1200"/>
              </a:spcAft>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To simulate various navigation scenarios to optimize sensor placement and response time.</a:t>
            </a:r>
          </a:p>
          <a:p>
            <a:pPr marL="457200" indent="-548640">
              <a:spcBef>
                <a:spcPts val="600"/>
              </a:spcBef>
              <a:spcAft>
                <a:spcPts val="1200"/>
              </a:spcAft>
              <a:buFont typeface="Wingdings" panose="05000000000000000000" pitchFamily="2" charset="2"/>
              <a:buChar char="§"/>
            </a:pPr>
            <a:r>
              <a:rPr lang="en-US" sz="3200" dirty="0">
                <a:solidFill>
                  <a:schemeClr val="accent5"/>
                </a:solidFill>
                <a:latin typeface="Times New Roman" panose="02020603050405020304" pitchFamily="18" charset="0"/>
                <a:cs typeface="Times New Roman" panose="02020603050405020304" pitchFamily="18" charset="0"/>
              </a:rPr>
              <a:t>To test the device with different user groups to assess usability and reliability.</a:t>
            </a:r>
          </a:p>
          <a:p>
            <a:pPr marL="457200" indent="-457200">
              <a:spcAft>
                <a:spcPts val="600"/>
              </a:spcAft>
              <a:buFont typeface="Wingdings" panose="05000000000000000000" pitchFamily="2" charset="2"/>
              <a:buChar char="§"/>
            </a:pPr>
            <a:endParaRPr lang="en-US" sz="320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48F63A3B-78C7-47BE-AE5E-E10140E04643}" type="slidenum">
              <a:rPr lang="en-US" smtClean="0"/>
              <a:pPr/>
              <a:t>3</a:t>
            </a:fld>
            <a:endParaRPr lang="en-US" dirty="0"/>
          </a:p>
        </p:txBody>
      </p:sp>
    </p:spTree>
    <p:extLst>
      <p:ext uri="{BB962C8B-B14F-4D97-AF65-F5344CB8AC3E}">
        <p14:creationId xmlns:p14="http://schemas.microsoft.com/office/powerpoint/2010/main" val="1231921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Oval 3" descr="Parchment"/>
          <p:cNvSpPr>
            <a:spLocks noChangeArrowheads="1"/>
          </p:cNvSpPr>
          <p:nvPr/>
        </p:nvSpPr>
        <p:spPr bwMode="auto">
          <a:xfrm>
            <a:off x="1512916" y="529590"/>
            <a:ext cx="12818226" cy="1188720"/>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3840" b="1" dirty="0">
                <a:solidFill>
                  <a:srgbClr val="0070C0"/>
                </a:solidFill>
                <a:latin typeface="Comic Sans MS" panose="030F0702030302020204" pitchFamily="66" charset="0"/>
              </a:rPr>
              <a:t>Introduction(Background)</a:t>
            </a:r>
          </a:p>
        </p:txBody>
      </p:sp>
      <p:sp>
        <p:nvSpPr>
          <p:cNvPr id="17411" name="Rectangle 2"/>
          <p:cNvSpPr>
            <a:spLocks noChangeArrowheads="1"/>
          </p:cNvSpPr>
          <p:nvPr/>
        </p:nvSpPr>
        <p:spPr bwMode="auto">
          <a:xfrm>
            <a:off x="432261" y="2286000"/>
            <a:ext cx="15633534" cy="5212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457200" indent="-457200">
              <a:spcBef>
                <a:spcPts val="600"/>
              </a:spcBef>
              <a:spcAft>
                <a:spcPts val="600"/>
              </a:spcAft>
              <a:buFont typeface="Wingdings" panose="05000000000000000000" pitchFamily="2" charset="2"/>
              <a:buChar char="§"/>
            </a:pPr>
            <a:r>
              <a:rPr lang="en-US" sz="3200" dirty="0">
                <a:solidFill>
                  <a:srgbClr val="FF0000"/>
                </a:solidFill>
                <a:latin typeface="Times New Roman" panose="02020603050405020304" pitchFamily="18" charset="0"/>
                <a:cs typeface="Times New Roman" panose="02020603050405020304" pitchFamily="18" charset="0"/>
              </a:rPr>
              <a:t>Over 285 million people globally suffer from visual impairments, around 39 million are completely blind</a:t>
            </a:r>
          </a:p>
          <a:p>
            <a:pPr marL="457200" indent="-457200">
              <a:spcBef>
                <a:spcPts val="600"/>
              </a:spcBef>
              <a:spcAft>
                <a:spcPts val="600"/>
              </a:spcAft>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Traditional white canes provide limited obstacle detection and lack intelligent assistance</a:t>
            </a:r>
          </a:p>
          <a:p>
            <a:pPr marL="457200" indent="-457200">
              <a:spcBef>
                <a:spcPts val="600"/>
              </a:spcBef>
              <a:spcAft>
                <a:spcPts val="600"/>
              </a:spcAft>
              <a:buFont typeface="Wingdings" panose="05000000000000000000" pitchFamily="2" charset="2"/>
              <a:buChar char="§"/>
            </a:pPr>
            <a:r>
              <a:rPr lang="en-US" sz="3200" dirty="0">
                <a:solidFill>
                  <a:srgbClr val="FF0000"/>
                </a:solidFill>
                <a:latin typeface="Times New Roman" panose="02020603050405020304" pitchFamily="18" charset="0"/>
                <a:cs typeface="Times New Roman" panose="02020603050405020304" pitchFamily="18" charset="0"/>
              </a:rPr>
              <a:t>Visually impaired individuals face daily challenges in navigation, obstacle avoidance, and locating their position</a:t>
            </a:r>
          </a:p>
          <a:p>
            <a:pPr marL="457200" indent="-457200">
              <a:spcBef>
                <a:spcPts val="600"/>
              </a:spcBef>
              <a:spcAft>
                <a:spcPts val="600"/>
              </a:spcAft>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Urban environments increase the risk of accidents and disorientation for the visually impaired</a:t>
            </a:r>
          </a:p>
          <a:p>
            <a:pPr marL="457200" indent="-457200">
              <a:spcBef>
                <a:spcPts val="600"/>
              </a:spcBef>
              <a:spcAft>
                <a:spcPts val="600"/>
              </a:spcAft>
              <a:buFont typeface="Wingdings" panose="05000000000000000000" pitchFamily="2" charset="2"/>
              <a:buChar char="§"/>
            </a:pPr>
            <a:r>
              <a:rPr lang="en-US" sz="3200" dirty="0">
                <a:solidFill>
                  <a:srgbClr val="FF0000"/>
                </a:solidFill>
                <a:latin typeface="Times New Roman" panose="02020603050405020304" pitchFamily="18" charset="0"/>
                <a:cs typeface="Times New Roman" panose="02020603050405020304" pitchFamily="18" charset="0"/>
              </a:rPr>
              <a:t>Emergency response becomes difficult due to the lack of real-time location tracking and communication</a:t>
            </a:r>
          </a:p>
        </p:txBody>
      </p:sp>
      <p:sp>
        <p:nvSpPr>
          <p:cNvPr id="3" name="Slide Number Placeholder 2"/>
          <p:cNvSpPr>
            <a:spLocks noGrp="1"/>
          </p:cNvSpPr>
          <p:nvPr>
            <p:ph type="sldNum" sz="quarter" idx="12"/>
          </p:nvPr>
        </p:nvSpPr>
        <p:spPr/>
        <p:txBody>
          <a:bodyPr/>
          <a:lstStyle/>
          <a:p>
            <a:fld id="{48F63A3B-78C7-47BE-AE5E-E10140E04643}" type="slidenum">
              <a:rPr lang="en-US" smtClean="0"/>
              <a:pPr/>
              <a:t>4</a:t>
            </a:fld>
            <a:endParaRPr lang="en-US" dirty="0"/>
          </a:p>
        </p:txBody>
      </p:sp>
    </p:spTree>
    <p:extLst>
      <p:ext uri="{BB962C8B-B14F-4D97-AF65-F5344CB8AC3E}">
        <p14:creationId xmlns:p14="http://schemas.microsoft.com/office/powerpoint/2010/main" val="229727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D0F23-B4B9-4E97-03A1-4E57468B4F77}"/>
            </a:ext>
          </a:extLst>
        </p:cNvPr>
        <p:cNvGrpSpPr/>
        <p:nvPr/>
      </p:nvGrpSpPr>
      <p:grpSpPr>
        <a:xfrm>
          <a:off x="0" y="0"/>
          <a:ext cx="0" cy="0"/>
          <a:chOff x="0" y="0"/>
          <a:chExt cx="0" cy="0"/>
        </a:xfrm>
      </p:grpSpPr>
      <p:sp>
        <p:nvSpPr>
          <p:cNvPr id="17410" name="Oval 3" descr="Parchment">
            <a:extLst>
              <a:ext uri="{FF2B5EF4-FFF2-40B4-BE49-F238E27FC236}">
                <a16:creationId xmlns:a16="http://schemas.microsoft.com/office/drawing/2014/main" id="{57456D22-F4E2-C6E6-7693-5C9FF8702278}"/>
              </a:ext>
            </a:extLst>
          </p:cNvPr>
          <p:cNvSpPr>
            <a:spLocks noChangeArrowheads="1"/>
          </p:cNvSpPr>
          <p:nvPr/>
        </p:nvSpPr>
        <p:spPr bwMode="auto">
          <a:xfrm>
            <a:off x="1512916" y="529590"/>
            <a:ext cx="12818226" cy="1188720"/>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3840" b="1" dirty="0">
                <a:solidFill>
                  <a:srgbClr val="0070C0"/>
                </a:solidFill>
                <a:latin typeface="Comic Sans MS" panose="030F0702030302020204" pitchFamily="66" charset="0"/>
              </a:rPr>
              <a:t>Introduction(Motivation &amp; Need)</a:t>
            </a:r>
          </a:p>
        </p:txBody>
      </p:sp>
      <p:sp>
        <p:nvSpPr>
          <p:cNvPr id="17411" name="Rectangle 2">
            <a:extLst>
              <a:ext uri="{FF2B5EF4-FFF2-40B4-BE49-F238E27FC236}">
                <a16:creationId xmlns:a16="http://schemas.microsoft.com/office/drawing/2014/main" id="{2207505D-5BF6-34F5-3236-80E718E56CE3}"/>
              </a:ext>
            </a:extLst>
          </p:cNvPr>
          <p:cNvSpPr>
            <a:spLocks noChangeArrowheads="1"/>
          </p:cNvSpPr>
          <p:nvPr/>
        </p:nvSpPr>
        <p:spPr bwMode="auto">
          <a:xfrm>
            <a:off x="432261" y="2286000"/>
            <a:ext cx="15633534" cy="5212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457200" indent="-457200">
              <a:spcBef>
                <a:spcPts val="600"/>
              </a:spcBef>
              <a:spcAft>
                <a:spcPts val="600"/>
              </a:spcAft>
              <a:buFont typeface="Wingdings" panose="05000000000000000000" pitchFamily="2" charset="2"/>
              <a:buChar char="§"/>
            </a:pPr>
            <a:r>
              <a:rPr lang="en-US" sz="3200" dirty="0">
                <a:solidFill>
                  <a:srgbClr val="FF0000"/>
                </a:solidFill>
                <a:latin typeface="Times New Roman" panose="02020603050405020304" pitchFamily="18" charset="0"/>
                <a:cs typeface="Times New Roman" panose="02020603050405020304" pitchFamily="18" charset="0"/>
              </a:rPr>
              <a:t>There is a growing need for smart assistive devices that are reliable, portable and cost-effective</a:t>
            </a:r>
          </a:p>
          <a:p>
            <a:pPr marL="457200" indent="-457200">
              <a:spcBef>
                <a:spcPts val="600"/>
              </a:spcBef>
              <a:spcAft>
                <a:spcPts val="600"/>
              </a:spcAft>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GPS modules can provide accurate outdoor location tracking to assist navigation and emergency response</a:t>
            </a:r>
          </a:p>
          <a:p>
            <a:pPr marL="457200" indent="-457200">
              <a:spcBef>
                <a:spcPts val="600"/>
              </a:spcBef>
              <a:spcAft>
                <a:spcPts val="600"/>
              </a:spcAft>
              <a:buFont typeface="Wingdings" panose="05000000000000000000" pitchFamily="2" charset="2"/>
              <a:buChar char="§"/>
            </a:pPr>
            <a:r>
              <a:rPr lang="en-US" sz="3200" dirty="0">
                <a:solidFill>
                  <a:srgbClr val="FF0000"/>
                </a:solidFill>
                <a:latin typeface="Times New Roman" panose="02020603050405020304" pitchFamily="18" charset="0"/>
                <a:cs typeface="Times New Roman" panose="02020603050405020304" pitchFamily="18" charset="0"/>
              </a:rPr>
              <a:t>GSM modules allow real-time communication with caregivers during emergencies</a:t>
            </a:r>
          </a:p>
          <a:p>
            <a:pPr marL="457200" indent="-457200">
              <a:spcBef>
                <a:spcPts val="600"/>
              </a:spcBef>
              <a:spcAft>
                <a:spcPts val="600"/>
              </a:spcAft>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Ultrasonic sensors enable proactive obstacle detection and alerting through sound or vibration</a:t>
            </a:r>
          </a:p>
          <a:p>
            <a:pPr marL="457200" indent="-457200">
              <a:spcBef>
                <a:spcPts val="600"/>
              </a:spcBef>
              <a:spcAft>
                <a:spcPts val="600"/>
              </a:spcAft>
              <a:buFont typeface="Wingdings" panose="05000000000000000000" pitchFamily="2" charset="2"/>
              <a:buChar char="§"/>
            </a:pPr>
            <a:r>
              <a:rPr lang="en-US" sz="3200" dirty="0">
                <a:solidFill>
                  <a:srgbClr val="FF0000"/>
                </a:solidFill>
                <a:latin typeface="Times New Roman" panose="02020603050405020304" pitchFamily="18" charset="0"/>
                <a:cs typeface="Times New Roman" panose="02020603050405020304" pitchFamily="18" charset="0"/>
              </a:rPr>
              <a:t>Integrating all components into a single stick can empower the visually impaired with greater autonomy</a:t>
            </a:r>
          </a:p>
        </p:txBody>
      </p:sp>
      <p:sp>
        <p:nvSpPr>
          <p:cNvPr id="3" name="Slide Number Placeholder 2">
            <a:extLst>
              <a:ext uri="{FF2B5EF4-FFF2-40B4-BE49-F238E27FC236}">
                <a16:creationId xmlns:a16="http://schemas.microsoft.com/office/drawing/2014/main" id="{8AA4EAE7-3682-9BA5-0E40-CFC96A67AB26}"/>
              </a:ext>
            </a:extLst>
          </p:cNvPr>
          <p:cNvSpPr>
            <a:spLocks noGrp="1"/>
          </p:cNvSpPr>
          <p:nvPr>
            <p:ph type="sldNum" sz="quarter" idx="12"/>
          </p:nvPr>
        </p:nvSpPr>
        <p:spPr/>
        <p:txBody>
          <a:bodyPr/>
          <a:lstStyle/>
          <a:p>
            <a:fld id="{48F63A3B-78C7-47BE-AE5E-E10140E04643}" type="slidenum">
              <a:rPr lang="en-US" smtClean="0"/>
              <a:pPr/>
              <a:t>5</a:t>
            </a:fld>
            <a:endParaRPr lang="en-US" dirty="0"/>
          </a:p>
        </p:txBody>
      </p:sp>
    </p:spTree>
    <p:extLst>
      <p:ext uri="{BB962C8B-B14F-4D97-AF65-F5344CB8AC3E}">
        <p14:creationId xmlns:p14="http://schemas.microsoft.com/office/powerpoint/2010/main" val="205877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Oval 3" descr="Parchment"/>
          <p:cNvSpPr>
            <a:spLocks noChangeArrowheads="1"/>
          </p:cNvSpPr>
          <p:nvPr/>
        </p:nvSpPr>
        <p:spPr bwMode="auto">
          <a:xfrm>
            <a:off x="1512916" y="529590"/>
            <a:ext cx="12818226" cy="1188720"/>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3840" b="1" dirty="0">
                <a:solidFill>
                  <a:srgbClr val="0070C0"/>
                </a:solidFill>
                <a:latin typeface="Comic Sans MS" panose="030F0702030302020204" pitchFamily="66" charset="0"/>
              </a:rPr>
              <a:t>Literature Review</a:t>
            </a:r>
          </a:p>
        </p:txBody>
      </p:sp>
      <p:sp>
        <p:nvSpPr>
          <p:cNvPr id="17411" name="Rectangle 2"/>
          <p:cNvSpPr>
            <a:spLocks noChangeArrowheads="1"/>
          </p:cNvSpPr>
          <p:nvPr/>
        </p:nvSpPr>
        <p:spPr bwMode="auto">
          <a:xfrm>
            <a:off x="432261" y="2133600"/>
            <a:ext cx="15677803" cy="5786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indent="0" eaLnBrk="1" hangingPunct="1">
              <a:lnSpc>
                <a:spcPct val="80000"/>
              </a:lnSpc>
              <a:spcBef>
                <a:spcPct val="20000"/>
              </a:spcBef>
            </a:pPr>
            <a:endParaRPr lang="en-US" altLang="en-US" sz="3600" dirty="0">
              <a:solidFill>
                <a:srgbClr val="FF0000"/>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C0F2C8A7-247C-AC85-175D-D1E23A681118}"/>
              </a:ext>
            </a:extLst>
          </p:cNvPr>
          <p:cNvSpPr>
            <a:spLocks noGrp="1"/>
          </p:cNvSpPr>
          <p:nvPr>
            <p:ph idx="1"/>
          </p:nvPr>
        </p:nvSpPr>
        <p:spPr>
          <a:xfrm>
            <a:off x="945785" y="2141838"/>
            <a:ext cx="14196060" cy="5786034"/>
          </a:xfrm>
        </p:spPr>
        <p:txBody>
          <a:bodyPr>
            <a:normAutofit fontScale="92500"/>
          </a:bodyPr>
          <a:lstStyle/>
          <a:p>
            <a:pPr>
              <a:spcAft>
                <a:spcPts val="600"/>
              </a:spcAft>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Khan et al. (2017) developed a smart cane with ultrasonic sensors for obstacle detection</a:t>
            </a:r>
          </a:p>
          <a:p>
            <a:pPr marL="0" indent="0">
              <a:spcAft>
                <a:spcPts val="600"/>
              </a:spcAft>
              <a:buNone/>
            </a:pPr>
            <a:r>
              <a:rPr lang="en-US" sz="3200" dirty="0">
                <a:latin typeface="Times New Roman" panose="02020603050405020304" pitchFamily="18" charset="0"/>
                <a:cs typeface="Times New Roman" panose="02020603050405020304" pitchFamily="18" charset="0"/>
              </a:rPr>
              <a:t>→ </a:t>
            </a:r>
            <a:r>
              <a:rPr lang="en-US" sz="3200" dirty="0">
                <a:solidFill>
                  <a:schemeClr val="accent5"/>
                </a:solidFill>
                <a:latin typeface="Times New Roman" panose="02020603050405020304" pitchFamily="18" charset="0"/>
                <a:cs typeface="Times New Roman" panose="02020603050405020304" pitchFamily="18" charset="0"/>
              </a:rPr>
              <a:t>Effective in identifying nearby objects but lacked GPS and communication capability</a:t>
            </a:r>
          </a:p>
          <a:p>
            <a:pPr>
              <a:spcAft>
                <a:spcPts val="600"/>
              </a:spcAft>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Roy et al. (2019) implemented a blind navigation system using GPS and GSM modules</a:t>
            </a:r>
          </a:p>
          <a:p>
            <a:pPr marL="0" indent="0">
              <a:spcAft>
                <a:spcPts val="600"/>
              </a:spcAft>
              <a:buNone/>
            </a:pPr>
            <a:r>
              <a:rPr lang="en-US" sz="3200" dirty="0">
                <a:latin typeface="Times New Roman" panose="02020603050405020304" pitchFamily="18" charset="0"/>
                <a:cs typeface="Times New Roman" panose="02020603050405020304" pitchFamily="18" charset="0"/>
              </a:rPr>
              <a:t>→ </a:t>
            </a:r>
            <a:r>
              <a:rPr lang="en-US" sz="3200" dirty="0">
                <a:solidFill>
                  <a:schemeClr val="accent5"/>
                </a:solidFill>
                <a:latin typeface="Times New Roman" panose="02020603050405020304" pitchFamily="18" charset="0"/>
                <a:cs typeface="Times New Roman" panose="02020603050405020304" pitchFamily="18" charset="0"/>
              </a:rPr>
              <a:t>Enabled real-time tracking and SMS alerting but showed poor performance indoors</a:t>
            </a:r>
          </a:p>
          <a:p>
            <a:pPr>
              <a:spcAft>
                <a:spcPts val="600"/>
              </a:spcAft>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Rahman et al. (2020) designed a voice-based blind assistive stick</a:t>
            </a:r>
          </a:p>
          <a:p>
            <a:pPr marL="0" indent="0">
              <a:spcAft>
                <a:spcPts val="600"/>
              </a:spcAft>
              <a:buNone/>
            </a:pPr>
            <a:r>
              <a:rPr lang="en-US" sz="3200" dirty="0">
                <a:latin typeface="Times New Roman" panose="02020603050405020304" pitchFamily="18" charset="0"/>
                <a:cs typeface="Times New Roman" panose="02020603050405020304" pitchFamily="18" charset="0"/>
              </a:rPr>
              <a:t>→ </a:t>
            </a:r>
            <a:r>
              <a:rPr lang="en-US" sz="3200" dirty="0">
                <a:solidFill>
                  <a:schemeClr val="accent5"/>
                </a:solidFill>
                <a:latin typeface="Times New Roman" panose="02020603050405020304" pitchFamily="18" charset="0"/>
                <a:cs typeface="Times New Roman" panose="02020603050405020304" pitchFamily="18" charset="0"/>
              </a:rPr>
              <a:t>Used voice commands for guidance, but faced limitations in noisy environments</a:t>
            </a:r>
          </a:p>
          <a:p>
            <a:pPr>
              <a:spcAft>
                <a:spcPts val="600"/>
              </a:spcAft>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Ahmed et al. (2021) introduced a stick with vibration feedback and obstacle alert</a:t>
            </a:r>
          </a:p>
          <a:p>
            <a:pPr marL="0" indent="0">
              <a:spcAft>
                <a:spcPts val="600"/>
              </a:spcAft>
              <a:buNone/>
            </a:pPr>
            <a:r>
              <a:rPr lang="en-US" sz="3200" dirty="0">
                <a:latin typeface="Times New Roman" panose="02020603050405020304" pitchFamily="18" charset="0"/>
                <a:cs typeface="Times New Roman" panose="02020603050405020304" pitchFamily="18" charset="0"/>
              </a:rPr>
              <a:t>→ </a:t>
            </a:r>
            <a:r>
              <a:rPr lang="en-US" sz="3200" dirty="0">
                <a:solidFill>
                  <a:schemeClr val="accent5"/>
                </a:solidFill>
                <a:latin typeface="Times New Roman" panose="02020603050405020304" pitchFamily="18" charset="0"/>
                <a:cs typeface="Times New Roman" panose="02020603050405020304" pitchFamily="18" charset="0"/>
              </a:rPr>
              <a:t>Silent feedback was user-friendly, but no emergency communication system was provided</a:t>
            </a:r>
          </a:p>
          <a:p>
            <a:pPr>
              <a:spcAft>
                <a:spcPts val="600"/>
              </a:spcAft>
              <a:buFont typeface="Wingdings" panose="05000000000000000000" pitchFamily="2" charset="2"/>
              <a:buChar char="§"/>
            </a:pPr>
            <a:endParaRPr lang="en-US" sz="540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48F63A3B-78C7-47BE-AE5E-E10140E04643}" type="slidenum">
              <a:rPr lang="en-US" smtClean="0"/>
              <a:pPr/>
              <a:t>6</a:t>
            </a:fld>
            <a:endParaRPr lang="en-US" dirty="0"/>
          </a:p>
        </p:txBody>
      </p:sp>
    </p:spTree>
    <p:extLst>
      <p:ext uri="{BB962C8B-B14F-4D97-AF65-F5344CB8AC3E}">
        <p14:creationId xmlns:p14="http://schemas.microsoft.com/office/powerpoint/2010/main" val="600762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604C1D-1973-6332-8044-AD38FD312139}"/>
            </a:ext>
          </a:extLst>
        </p:cNvPr>
        <p:cNvGrpSpPr/>
        <p:nvPr/>
      </p:nvGrpSpPr>
      <p:grpSpPr>
        <a:xfrm>
          <a:off x="0" y="0"/>
          <a:ext cx="0" cy="0"/>
          <a:chOff x="0" y="0"/>
          <a:chExt cx="0" cy="0"/>
        </a:xfrm>
      </p:grpSpPr>
      <p:sp>
        <p:nvSpPr>
          <p:cNvPr id="17410" name="Oval 3" descr="Parchment">
            <a:extLst>
              <a:ext uri="{FF2B5EF4-FFF2-40B4-BE49-F238E27FC236}">
                <a16:creationId xmlns:a16="http://schemas.microsoft.com/office/drawing/2014/main" id="{33E70D77-7145-8C21-7A9A-DC8013B7B239}"/>
              </a:ext>
            </a:extLst>
          </p:cNvPr>
          <p:cNvSpPr>
            <a:spLocks noChangeArrowheads="1"/>
          </p:cNvSpPr>
          <p:nvPr/>
        </p:nvSpPr>
        <p:spPr bwMode="auto">
          <a:xfrm>
            <a:off x="1512916" y="529590"/>
            <a:ext cx="12818226" cy="1188720"/>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sz="3600" b="1" dirty="0">
                <a:solidFill>
                  <a:schemeClr val="accent5"/>
                </a:solidFill>
                <a:latin typeface="Comic Sans MS" panose="030F0702030302020204" pitchFamily="66" charset="0"/>
              </a:rPr>
              <a:t>Research Gaps and Improvements in Our Work</a:t>
            </a:r>
            <a:endParaRPr lang="en-US" altLang="en-US" sz="3600" b="1" dirty="0">
              <a:solidFill>
                <a:schemeClr val="accent5"/>
              </a:solidFill>
              <a:latin typeface="Comic Sans MS" panose="030F0702030302020204" pitchFamily="66" charset="0"/>
            </a:endParaRPr>
          </a:p>
        </p:txBody>
      </p:sp>
      <p:sp>
        <p:nvSpPr>
          <p:cNvPr id="17411" name="Rectangle 2">
            <a:extLst>
              <a:ext uri="{FF2B5EF4-FFF2-40B4-BE49-F238E27FC236}">
                <a16:creationId xmlns:a16="http://schemas.microsoft.com/office/drawing/2014/main" id="{57189D36-0800-7102-553A-95A0C0359428}"/>
              </a:ext>
            </a:extLst>
          </p:cNvPr>
          <p:cNvSpPr>
            <a:spLocks noChangeArrowheads="1"/>
          </p:cNvSpPr>
          <p:nvPr/>
        </p:nvSpPr>
        <p:spPr bwMode="auto">
          <a:xfrm>
            <a:off x="432261" y="2133600"/>
            <a:ext cx="15677803" cy="5786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indent="0" eaLnBrk="1" hangingPunct="1">
              <a:lnSpc>
                <a:spcPct val="80000"/>
              </a:lnSpc>
              <a:spcBef>
                <a:spcPct val="20000"/>
              </a:spcBef>
            </a:pPr>
            <a:endParaRPr lang="en-US" altLang="en-US" sz="3600" dirty="0">
              <a:solidFill>
                <a:srgbClr val="FF0000"/>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125F6900-0C8B-9D49-A339-39B85B01810D}"/>
              </a:ext>
            </a:extLst>
          </p:cNvPr>
          <p:cNvSpPr>
            <a:spLocks noGrp="1"/>
          </p:cNvSpPr>
          <p:nvPr>
            <p:ph idx="1"/>
          </p:nvPr>
        </p:nvSpPr>
        <p:spPr>
          <a:xfrm>
            <a:off x="945785" y="2278735"/>
            <a:ext cx="14196060" cy="5786034"/>
          </a:xfrm>
        </p:spPr>
        <p:txBody>
          <a:bodyPr>
            <a:normAutofit fontScale="92500"/>
          </a:bodyPr>
          <a:lstStyle/>
          <a:p>
            <a:pPr>
              <a:lnSpc>
                <a:spcPct val="100000"/>
              </a:lnSpc>
              <a:spcAft>
                <a:spcPts val="600"/>
              </a:spcAft>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Previous systems are limited to one or two features – either navigation or communication</a:t>
            </a:r>
          </a:p>
          <a:p>
            <a:pPr>
              <a:lnSpc>
                <a:spcPct val="100000"/>
              </a:lnSpc>
              <a:spcAft>
                <a:spcPts val="600"/>
              </a:spcAft>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Many systems failed to ensure real-time emergency response through reliable GSM alerts</a:t>
            </a:r>
          </a:p>
          <a:p>
            <a:pPr>
              <a:lnSpc>
                <a:spcPct val="100000"/>
              </a:lnSpc>
              <a:spcAft>
                <a:spcPts val="600"/>
              </a:spcAft>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Some lacked battery-efficient designs, causing shorter operating time</a:t>
            </a:r>
          </a:p>
          <a:p>
            <a:pPr>
              <a:lnSpc>
                <a:spcPct val="100000"/>
              </a:lnSpc>
              <a:spcAft>
                <a:spcPts val="600"/>
              </a:spcAft>
              <a:buFont typeface="Wingdings" panose="05000000000000000000" pitchFamily="2" charset="2"/>
              <a:buChar char="§"/>
            </a:pPr>
            <a:r>
              <a:rPr lang="en-US" sz="3200" dirty="0">
                <a:solidFill>
                  <a:srgbClr val="FF0000"/>
                </a:solidFill>
                <a:latin typeface="Times New Roman" panose="02020603050405020304" pitchFamily="18" charset="0"/>
                <a:cs typeface="Times New Roman" panose="02020603050405020304" pitchFamily="18" charset="0"/>
              </a:rPr>
              <a:t>Our work improves by:</a:t>
            </a:r>
          </a:p>
          <a:p>
            <a:pPr marL="1025525" indent="-506413">
              <a:lnSpc>
                <a:spcPct val="100000"/>
              </a:lnSpc>
              <a:spcAft>
                <a:spcPts val="600"/>
              </a:spcAft>
              <a:buNone/>
            </a:pPr>
            <a:r>
              <a:rPr lang="en-US" sz="3200" dirty="0">
                <a:latin typeface="Times New Roman" panose="02020603050405020304" pitchFamily="18" charset="0"/>
                <a:cs typeface="Times New Roman" panose="02020603050405020304" pitchFamily="18" charset="0"/>
              </a:rPr>
              <a:t>→ </a:t>
            </a:r>
            <a:r>
              <a:rPr lang="en-US" sz="3200" dirty="0">
                <a:solidFill>
                  <a:schemeClr val="accent5"/>
                </a:solidFill>
                <a:latin typeface="Times New Roman" panose="02020603050405020304" pitchFamily="18" charset="0"/>
                <a:cs typeface="Times New Roman" panose="02020603050405020304" pitchFamily="18" charset="0"/>
              </a:rPr>
              <a:t>Combining obstacle detection, real-time GPS and emergency SMS in one compact design</a:t>
            </a:r>
          </a:p>
          <a:p>
            <a:pPr marL="519113" indent="0">
              <a:lnSpc>
                <a:spcPct val="100000"/>
              </a:lnSpc>
              <a:spcAft>
                <a:spcPts val="600"/>
              </a:spcAft>
              <a:buNone/>
            </a:pPr>
            <a:r>
              <a:rPr lang="en-US" sz="3200" dirty="0">
                <a:latin typeface="Times New Roman" panose="02020603050405020304" pitchFamily="18" charset="0"/>
                <a:cs typeface="Times New Roman" panose="02020603050405020304" pitchFamily="18" charset="0"/>
              </a:rPr>
              <a:t>→ Using a button-triggered emergency system that sends a live Google Maps link</a:t>
            </a:r>
          </a:p>
          <a:p>
            <a:pPr marL="519113" indent="0">
              <a:lnSpc>
                <a:spcPct val="100000"/>
              </a:lnSpc>
              <a:spcAft>
                <a:spcPts val="600"/>
              </a:spcAft>
              <a:buNone/>
            </a:pPr>
            <a:r>
              <a:rPr lang="en-US" sz="3200" dirty="0">
                <a:latin typeface="Times New Roman" panose="02020603050405020304" pitchFamily="18" charset="0"/>
                <a:cs typeface="Times New Roman" panose="02020603050405020304" pitchFamily="18" charset="0"/>
              </a:rPr>
              <a:t>→ </a:t>
            </a:r>
            <a:r>
              <a:rPr lang="en-US" sz="3200" dirty="0">
                <a:solidFill>
                  <a:schemeClr val="accent5"/>
                </a:solidFill>
                <a:latin typeface="Times New Roman" panose="02020603050405020304" pitchFamily="18" charset="0"/>
                <a:cs typeface="Times New Roman" panose="02020603050405020304" pitchFamily="18" charset="0"/>
              </a:rPr>
              <a:t>Ensuring cost-effectiveness and ease of use for visually impaired adults in rural areas</a:t>
            </a:r>
          </a:p>
          <a:p>
            <a:pPr>
              <a:lnSpc>
                <a:spcPct val="100000"/>
              </a:lnSpc>
              <a:spcAft>
                <a:spcPts val="600"/>
              </a:spcAft>
              <a:buFont typeface="Wingdings" panose="05000000000000000000" pitchFamily="2" charset="2"/>
              <a:buChar char="§"/>
            </a:pPr>
            <a:endParaRPr lang="en-US" sz="54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C2CC4C96-71AE-DB67-C890-FB0A2DCD7BFF}"/>
              </a:ext>
            </a:extLst>
          </p:cNvPr>
          <p:cNvSpPr>
            <a:spLocks noGrp="1"/>
          </p:cNvSpPr>
          <p:nvPr>
            <p:ph type="sldNum" sz="quarter" idx="12"/>
          </p:nvPr>
        </p:nvSpPr>
        <p:spPr/>
        <p:txBody>
          <a:bodyPr/>
          <a:lstStyle/>
          <a:p>
            <a:fld id="{48F63A3B-78C7-47BE-AE5E-E10140E04643}" type="slidenum">
              <a:rPr lang="en-US" smtClean="0"/>
              <a:pPr/>
              <a:t>7</a:t>
            </a:fld>
            <a:endParaRPr lang="en-US" dirty="0"/>
          </a:p>
        </p:txBody>
      </p:sp>
    </p:spTree>
    <p:extLst>
      <p:ext uri="{BB962C8B-B14F-4D97-AF65-F5344CB8AC3E}">
        <p14:creationId xmlns:p14="http://schemas.microsoft.com/office/powerpoint/2010/main" val="2990001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B52D7-916B-39AE-0EB7-8690304089F5}"/>
            </a:ext>
          </a:extLst>
        </p:cNvPr>
        <p:cNvGrpSpPr/>
        <p:nvPr/>
      </p:nvGrpSpPr>
      <p:grpSpPr>
        <a:xfrm>
          <a:off x="0" y="0"/>
          <a:ext cx="0" cy="0"/>
          <a:chOff x="0" y="0"/>
          <a:chExt cx="0" cy="0"/>
        </a:xfrm>
      </p:grpSpPr>
      <p:sp>
        <p:nvSpPr>
          <p:cNvPr id="18434" name="Oval 3" descr="Parchment">
            <a:extLst>
              <a:ext uri="{FF2B5EF4-FFF2-40B4-BE49-F238E27FC236}">
                <a16:creationId xmlns:a16="http://schemas.microsoft.com/office/drawing/2014/main" id="{3BF5EA9C-9252-D349-7172-71602B670656}"/>
              </a:ext>
            </a:extLst>
          </p:cNvPr>
          <p:cNvSpPr>
            <a:spLocks noChangeArrowheads="1"/>
          </p:cNvSpPr>
          <p:nvPr/>
        </p:nvSpPr>
        <p:spPr bwMode="auto">
          <a:xfrm>
            <a:off x="1762298" y="529590"/>
            <a:ext cx="11953702" cy="1188720"/>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4000" b="1" dirty="0">
                <a:solidFill>
                  <a:srgbClr val="0070C0"/>
                </a:solidFill>
                <a:latin typeface="Comic Sans MS" panose="030F0702030302020204" pitchFamily="66" charset="0"/>
              </a:rPr>
              <a:t>Working Method</a:t>
            </a:r>
          </a:p>
        </p:txBody>
      </p:sp>
      <p:sp>
        <p:nvSpPr>
          <p:cNvPr id="18435" name="Rectangle 2">
            <a:extLst>
              <a:ext uri="{FF2B5EF4-FFF2-40B4-BE49-F238E27FC236}">
                <a16:creationId xmlns:a16="http://schemas.microsoft.com/office/drawing/2014/main" id="{5E176B10-7D19-D8F7-4936-C8F3DC72F16E}"/>
              </a:ext>
            </a:extLst>
          </p:cNvPr>
          <p:cNvSpPr>
            <a:spLocks noChangeArrowheads="1"/>
          </p:cNvSpPr>
          <p:nvPr/>
        </p:nvSpPr>
        <p:spPr bwMode="auto">
          <a:xfrm>
            <a:off x="334175" y="1919200"/>
            <a:ext cx="9790270" cy="6145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166688" indent="0" eaLnBrk="1" hangingPunct="1">
              <a:spcBef>
                <a:spcPts val="500"/>
              </a:spcBef>
              <a:spcAft>
                <a:spcPts val="500"/>
              </a:spcAft>
            </a:pPr>
            <a:r>
              <a:rPr lang="en-US" sz="2200" b="1" dirty="0">
                <a:solidFill>
                  <a:srgbClr val="FF0000"/>
                </a:solidFill>
                <a:latin typeface="Times New Roman" panose="02020603050405020304" pitchFamily="18" charset="0"/>
                <a:cs typeface="Times New Roman" panose="02020603050405020304" pitchFamily="18" charset="0"/>
              </a:rPr>
              <a:t>Working Flow of the Smart Blind Stick :</a:t>
            </a:r>
          </a:p>
          <a:p>
            <a:pPr marL="365760">
              <a:spcBef>
                <a:spcPts val="500"/>
              </a:spcBef>
              <a:spcAft>
                <a:spcPts val="500"/>
              </a:spcAft>
              <a:buFont typeface="Wingdings" panose="05000000000000000000" pitchFamily="2" charset="2"/>
              <a:buChar char="q"/>
            </a:pPr>
            <a:r>
              <a:rPr lang="en-US" sz="2200" dirty="0">
                <a:solidFill>
                  <a:schemeClr val="accent5"/>
                </a:solidFill>
                <a:latin typeface="Times New Roman" panose="02020603050405020304" pitchFamily="18" charset="0"/>
                <a:cs typeface="Times New Roman" panose="02020603050405020304" pitchFamily="18" charset="0"/>
              </a:rPr>
              <a:t>Power System</a:t>
            </a:r>
          </a:p>
          <a:p>
            <a:pPr marL="568325">
              <a:spcBef>
                <a:spcPts val="500"/>
              </a:spcBef>
              <a:spcAft>
                <a:spcPts val="500"/>
              </a:spcAf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Two 18650 Li-ion batteries power Arduino Nano and other modules.</a:t>
            </a:r>
          </a:p>
          <a:p>
            <a:pPr marL="365760">
              <a:spcBef>
                <a:spcPts val="500"/>
              </a:spcBef>
              <a:spcAft>
                <a:spcPts val="500"/>
              </a:spcAft>
              <a:buFont typeface="Wingdings" panose="05000000000000000000" pitchFamily="2" charset="2"/>
              <a:buChar char="q"/>
            </a:pPr>
            <a:r>
              <a:rPr lang="en-US" sz="2200" dirty="0">
                <a:solidFill>
                  <a:schemeClr val="accent5"/>
                </a:solidFill>
                <a:latin typeface="Times New Roman" panose="02020603050405020304" pitchFamily="18" charset="0"/>
                <a:cs typeface="Times New Roman" panose="02020603050405020304" pitchFamily="18" charset="0"/>
              </a:rPr>
              <a:t>Obstacle Detection</a:t>
            </a:r>
          </a:p>
          <a:p>
            <a:pPr marL="568325">
              <a:spcBef>
                <a:spcPts val="500"/>
              </a:spcBef>
              <a:spcAft>
                <a:spcPts val="500"/>
              </a:spcAf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Ultrasonic sensor (HC-SR04) continuously scans surroundings.</a:t>
            </a:r>
          </a:p>
          <a:p>
            <a:pPr marL="568325">
              <a:spcBef>
                <a:spcPts val="500"/>
              </a:spcBef>
              <a:spcAft>
                <a:spcPts val="500"/>
              </a:spcAf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If an object is within 36 centimeter's, Arduino triggers a buzzer alarm.</a:t>
            </a:r>
          </a:p>
          <a:p>
            <a:pPr marL="365760">
              <a:spcBef>
                <a:spcPts val="500"/>
              </a:spcBef>
              <a:spcAft>
                <a:spcPts val="500"/>
              </a:spcAft>
              <a:buFont typeface="Wingdings" panose="05000000000000000000" pitchFamily="2" charset="2"/>
              <a:buChar char="q"/>
            </a:pPr>
            <a:r>
              <a:rPr lang="en-US" sz="2200" dirty="0">
                <a:solidFill>
                  <a:schemeClr val="accent5"/>
                </a:solidFill>
                <a:latin typeface="Times New Roman" panose="02020603050405020304" pitchFamily="18" charset="0"/>
                <a:cs typeface="Times New Roman" panose="02020603050405020304" pitchFamily="18" charset="0"/>
              </a:rPr>
              <a:t>GPS Location Tracking</a:t>
            </a:r>
          </a:p>
          <a:p>
            <a:pPr marL="568325">
              <a:spcBef>
                <a:spcPts val="500"/>
              </a:spcBef>
              <a:spcAft>
                <a:spcPts val="500"/>
              </a:spcAf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 GPS (Neo-6M) fetches current coordinates.</a:t>
            </a:r>
          </a:p>
          <a:p>
            <a:pPr marL="365760">
              <a:spcBef>
                <a:spcPts val="500"/>
              </a:spcBef>
              <a:spcAft>
                <a:spcPts val="500"/>
              </a:spcAft>
              <a:buFont typeface="Wingdings" panose="05000000000000000000" pitchFamily="2" charset="2"/>
              <a:buChar char="q"/>
            </a:pPr>
            <a:r>
              <a:rPr lang="en-US" sz="2200" dirty="0">
                <a:solidFill>
                  <a:schemeClr val="accent5"/>
                </a:solidFill>
                <a:latin typeface="Times New Roman" panose="02020603050405020304" pitchFamily="18" charset="0"/>
                <a:cs typeface="Times New Roman" panose="02020603050405020304" pitchFamily="18" charset="0"/>
              </a:rPr>
              <a:t>Emergency SMS Function</a:t>
            </a:r>
          </a:p>
          <a:p>
            <a:pPr marL="568325">
              <a:spcBef>
                <a:spcPts val="500"/>
              </a:spcBef>
              <a:spcAft>
                <a:spcPts val="500"/>
              </a:spcAf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A button is available on the stick. When pressed, Arduino sends the GPS location via SIM800L GSM module in Google Maps format.</a:t>
            </a:r>
          </a:p>
          <a:p>
            <a:pPr marL="365760">
              <a:spcBef>
                <a:spcPts val="500"/>
              </a:spcBef>
              <a:spcAft>
                <a:spcPts val="500"/>
              </a:spcAft>
              <a:buFont typeface="Wingdings" panose="05000000000000000000" pitchFamily="2" charset="2"/>
              <a:buChar char="q"/>
            </a:pPr>
            <a:r>
              <a:rPr lang="en-US" sz="2200" dirty="0">
                <a:solidFill>
                  <a:schemeClr val="accent5"/>
                </a:solidFill>
                <a:latin typeface="Times New Roman" panose="02020603050405020304" pitchFamily="18" charset="0"/>
                <a:cs typeface="Times New Roman" panose="02020603050405020304" pitchFamily="18" charset="0"/>
              </a:rPr>
              <a:t>User Alerts</a:t>
            </a:r>
          </a:p>
          <a:p>
            <a:pPr marL="568325">
              <a:spcBef>
                <a:spcPts val="500"/>
              </a:spcBef>
              <a:spcAft>
                <a:spcPts val="500"/>
              </a:spcAf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 Buzzer notifies user instantly upon detecting nearby objects.</a:t>
            </a:r>
          </a:p>
          <a:p>
            <a:pPr marL="365760">
              <a:spcBef>
                <a:spcPts val="500"/>
              </a:spcBef>
              <a:spcAft>
                <a:spcPts val="500"/>
              </a:spcAft>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a:p>
            <a:pPr marL="365760" indent="0" eaLnBrk="1" hangingPunct="1">
              <a:spcBef>
                <a:spcPts val="500"/>
              </a:spcBef>
              <a:spcAft>
                <a:spcPts val="500"/>
              </a:spcAft>
            </a:pPr>
            <a:endParaRPr lang="en-US" altLang="en-US" sz="2200" dirty="0">
              <a:solidFill>
                <a:srgbClr val="00B050"/>
              </a:solidFill>
              <a:latin typeface="Times New Roman" panose="02020603050405020304" pitchFamily="18" charset="0"/>
              <a:cs typeface="Times New Roman" panose="02020603050405020304" pitchFamily="18" charset="0"/>
            </a:endParaRPr>
          </a:p>
        </p:txBody>
      </p:sp>
      <p:sp>
        <p:nvSpPr>
          <p:cNvPr id="18436" name="Text Box 29">
            <a:extLst>
              <a:ext uri="{FF2B5EF4-FFF2-40B4-BE49-F238E27FC236}">
                <a16:creationId xmlns:a16="http://schemas.microsoft.com/office/drawing/2014/main" id="{714A35FD-ADA7-C4B9-33EB-DC5C10CB8FEC}"/>
              </a:ext>
            </a:extLst>
          </p:cNvPr>
          <p:cNvSpPr txBox="1">
            <a:spLocks noChangeArrowheads="1"/>
          </p:cNvSpPr>
          <p:nvPr/>
        </p:nvSpPr>
        <p:spPr bwMode="auto">
          <a:xfrm>
            <a:off x="9740917" y="6670380"/>
            <a:ext cx="605960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sz="2000" dirty="0">
                <a:latin typeface="Times New Roman" panose="02020603050405020304" pitchFamily="18" charset="0"/>
                <a:cs typeface="Times New Roman" panose="02020603050405020304" pitchFamily="18" charset="0"/>
              </a:rPr>
              <a:t>Block Diagram of Smart Navigation Stick with GPS &amp; GSM Integration</a:t>
            </a:r>
            <a:endParaRPr lang="en-US" altLang="en-US" sz="2000" b="1" dirty="0">
              <a:solidFill>
                <a:srgbClr val="FF1919"/>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7D0B5248-8D17-F6EC-9ABF-3578126BCD71}"/>
              </a:ext>
            </a:extLst>
          </p:cNvPr>
          <p:cNvSpPr>
            <a:spLocks noGrp="1"/>
          </p:cNvSpPr>
          <p:nvPr>
            <p:ph type="sldNum" sz="quarter" idx="12"/>
          </p:nvPr>
        </p:nvSpPr>
        <p:spPr/>
        <p:txBody>
          <a:bodyPr/>
          <a:lstStyle/>
          <a:p>
            <a:fld id="{48F63A3B-78C7-47BE-AE5E-E10140E04643}" type="slidenum">
              <a:rPr lang="en-US" smtClean="0"/>
              <a:pPr/>
              <a:t>8</a:t>
            </a:fld>
            <a:endParaRPr lang="en-US" dirty="0"/>
          </a:p>
        </p:txBody>
      </p:sp>
      <p:pic>
        <p:nvPicPr>
          <p:cNvPr id="1026" name="Picture 2">
            <a:extLst>
              <a:ext uri="{FF2B5EF4-FFF2-40B4-BE49-F238E27FC236}">
                <a16:creationId xmlns:a16="http://schemas.microsoft.com/office/drawing/2014/main" id="{294E0A74-B96B-B086-2386-A2EED75725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9303358" y="2651468"/>
            <a:ext cx="6934723" cy="3658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908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290944" y="1782304"/>
            <a:ext cx="15877309" cy="567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864" rIns="54864"/>
          <a:lstStyle>
            <a:lvl1pPr marL="182563" indent="-182563"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571500" indent="-571500" eaLnBrk="1" hangingPunct="1">
              <a:spcBef>
                <a:spcPts val="720"/>
              </a:spcBef>
              <a:buFont typeface="Wingdings" panose="05000000000000000000" pitchFamily="2" charset="2"/>
              <a:buChar char="q"/>
            </a:pPr>
            <a:r>
              <a:rPr lang="en-US" sz="3200" dirty="0">
                <a:solidFill>
                  <a:srgbClr val="FF0000"/>
                </a:solidFill>
                <a:latin typeface="Times New Roman" panose="02020603050405020304" pitchFamily="18" charset="0"/>
                <a:cs typeface="Times New Roman" panose="02020603050405020304" pitchFamily="18" charset="0"/>
              </a:rPr>
              <a:t>Component Selection and Purpose :</a:t>
            </a:r>
            <a:br>
              <a:rPr lang="en-US" sz="3200" dirty="0">
                <a:solidFill>
                  <a:srgbClr val="FF0000"/>
                </a:solidFill>
                <a:latin typeface="Times New Roman" panose="02020603050405020304" pitchFamily="18" charset="0"/>
                <a:cs typeface="Times New Roman" panose="02020603050405020304" pitchFamily="18" charset="0"/>
              </a:rPr>
            </a:br>
            <a:br>
              <a:rPr lang="en-US" sz="3200" dirty="0">
                <a:solidFill>
                  <a:srgbClr val="FF0000"/>
                </a:solidFill>
                <a:latin typeface="Times New Roman" panose="02020603050405020304" pitchFamily="18" charset="0"/>
                <a:cs typeface="Times New Roman" panose="02020603050405020304" pitchFamily="18" charset="0"/>
              </a:rPr>
            </a:br>
            <a:endParaRPr lang="en-US" altLang="en-US" sz="3200" dirty="0">
              <a:solidFill>
                <a:srgbClr val="FF0000"/>
              </a:solidFill>
              <a:latin typeface="Times New Roman" panose="02020603050405020304" pitchFamily="18" charset="0"/>
              <a:cs typeface="Times New Roman" panose="02020603050405020304" pitchFamily="18" charset="0"/>
            </a:endParaRPr>
          </a:p>
        </p:txBody>
      </p:sp>
      <p:sp>
        <p:nvSpPr>
          <p:cNvPr id="20483" name="Oval 3" descr="Parchment"/>
          <p:cNvSpPr>
            <a:spLocks noChangeArrowheads="1"/>
          </p:cNvSpPr>
          <p:nvPr/>
        </p:nvSpPr>
        <p:spPr bwMode="auto">
          <a:xfrm>
            <a:off x="631767" y="548640"/>
            <a:ext cx="15561425" cy="1188720"/>
          </a:xfrm>
          <a:prstGeom prst="ellipse">
            <a:avLst/>
          </a:prstGeom>
          <a:blipFill dpi="0" rotWithShape="1">
            <a:blip r:embed="rId2"/>
            <a:srcRect/>
            <a:tile tx="0" ty="0" sx="100000" sy="100000" flip="none" algn="tl"/>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4000" b="1" dirty="0">
                <a:solidFill>
                  <a:srgbClr val="0070C0"/>
                </a:solidFill>
                <a:latin typeface="Comic Sans MS" panose="030F0702030302020204" pitchFamily="66" charset="0"/>
              </a:rPr>
              <a:t>Methodology(Hardware Design and Integration)</a:t>
            </a:r>
          </a:p>
        </p:txBody>
      </p:sp>
      <p:sp>
        <p:nvSpPr>
          <p:cNvPr id="3" name="Slide Number Placeholder 2"/>
          <p:cNvSpPr>
            <a:spLocks noGrp="1"/>
          </p:cNvSpPr>
          <p:nvPr>
            <p:ph type="sldNum" sz="quarter" idx="12"/>
          </p:nvPr>
        </p:nvSpPr>
        <p:spPr/>
        <p:txBody>
          <a:bodyPr/>
          <a:lstStyle/>
          <a:p>
            <a:fld id="{48F63A3B-78C7-47BE-AE5E-E10140E04643}" type="slidenum">
              <a:rPr lang="en-US" sz="1600" smtClean="0">
                <a:latin typeface="Times New Roman" panose="02020603050405020304" pitchFamily="18" charset="0"/>
                <a:cs typeface="Times New Roman" panose="02020603050405020304" pitchFamily="18" charset="0"/>
              </a:rPr>
              <a:pPr/>
              <a:t>9</a:t>
            </a:fld>
            <a:endParaRPr lang="en-US" sz="1600" dirty="0">
              <a:latin typeface="Times New Roman" panose="02020603050405020304" pitchFamily="18" charset="0"/>
              <a:cs typeface="Times New Roman" panose="02020603050405020304" pitchFamily="18" charset="0"/>
            </a:endParaRPr>
          </a:p>
        </p:txBody>
      </p:sp>
      <p:pic>
        <p:nvPicPr>
          <p:cNvPr id="4" name="Picture 3" descr="A close-up of a circuit board&#10;&#10;AI-generated content may be incorrect.">
            <a:extLst>
              <a:ext uri="{FF2B5EF4-FFF2-40B4-BE49-F238E27FC236}">
                <a16:creationId xmlns:a16="http://schemas.microsoft.com/office/drawing/2014/main" id="{9DEAED6A-F1D5-0442-BAE7-01E1B1B541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418" y="2365932"/>
            <a:ext cx="4466617" cy="2514987"/>
          </a:xfrm>
          <a:prstGeom prst="rect">
            <a:avLst/>
          </a:prstGeom>
        </p:spPr>
      </p:pic>
      <p:sp>
        <p:nvSpPr>
          <p:cNvPr id="5" name="TextBox 4">
            <a:extLst>
              <a:ext uri="{FF2B5EF4-FFF2-40B4-BE49-F238E27FC236}">
                <a16:creationId xmlns:a16="http://schemas.microsoft.com/office/drawing/2014/main" id="{0B9702EE-37E8-C30E-2C89-3F3B2D235D33}"/>
              </a:ext>
            </a:extLst>
          </p:cNvPr>
          <p:cNvSpPr txBox="1"/>
          <p:nvPr/>
        </p:nvSpPr>
        <p:spPr>
          <a:xfrm>
            <a:off x="448480" y="4629047"/>
            <a:ext cx="3981875" cy="830997"/>
          </a:xfrm>
          <a:prstGeom prst="rect">
            <a:avLst/>
          </a:prstGeom>
          <a:noFill/>
        </p:spPr>
        <p:txBody>
          <a:bodyPr wrap="square" rtlCol="0">
            <a:spAutoFit/>
          </a:bodyPr>
          <a:lstStyle/>
          <a:p>
            <a:pPr algn="ctr"/>
            <a:r>
              <a:rPr lang="en-US" sz="1600" b="1" dirty="0">
                <a:latin typeface="Times New Roman" panose="02020603050405020304" pitchFamily="18" charset="0"/>
                <a:cs typeface="Times New Roman" panose="02020603050405020304" pitchFamily="18" charset="0"/>
              </a:rPr>
              <a:t>Arduino Nano</a:t>
            </a:r>
            <a:br>
              <a:rPr lang="en-US" sz="1600" b="1"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Main controller for sensor data processing and communication.</a:t>
            </a:r>
          </a:p>
        </p:txBody>
      </p:sp>
      <p:pic>
        <p:nvPicPr>
          <p:cNvPr id="7" name="Picture 6" descr="A small red and white electronic device&#10;&#10;AI-generated content may be incorrect.">
            <a:extLst>
              <a:ext uri="{FF2B5EF4-FFF2-40B4-BE49-F238E27FC236}">
                <a16:creationId xmlns:a16="http://schemas.microsoft.com/office/drawing/2014/main" id="{4520D9F2-AE9E-E563-B6FD-AD060C611F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0879" y="1906745"/>
            <a:ext cx="3366584" cy="3151279"/>
          </a:xfrm>
          <a:prstGeom prst="rect">
            <a:avLst/>
          </a:prstGeom>
        </p:spPr>
      </p:pic>
      <p:sp>
        <p:nvSpPr>
          <p:cNvPr id="8" name="TextBox 7">
            <a:extLst>
              <a:ext uri="{FF2B5EF4-FFF2-40B4-BE49-F238E27FC236}">
                <a16:creationId xmlns:a16="http://schemas.microsoft.com/office/drawing/2014/main" id="{36731141-5734-65E6-09D3-2318DC05B7BA}"/>
              </a:ext>
            </a:extLst>
          </p:cNvPr>
          <p:cNvSpPr txBox="1"/>
          <p:nvPr/>
        </p:nvSpPr>
        <p:spPr>
          <a:xfrm>
            <a:off x="5045894" y="4620754"/>
            <a:ext cx="3366585" cy="830997"/>
          </a:xfrm>
          <a:prstGeom prst="rect">
            <a:avLst/>
          </a:prstGeom>
          <a:noFill/>
        </p:spPr>
        <p:txBody>
          <a:bodyPr wrap="square" rtlCol="0">
            <a:spAutoFit/>
          </a:bodyPr>
          <a:lstStyle/>
          <a:p>
            <a:pPr algn="ctr"/>
            <a:r>
              <a:rPr lang="en-US" sz="1600" b="1" dirty="0">
                <a:latin typeface="Times New Roman" panose="02020603050405020304" pitchFamily="18" charset="0"/>
                <a:cs typeface="Times New Roman" panose="02020603050405020304" pitchFamily="18" charset="0"/>
              </a:rPr>
              <a:t>SIM800L GSM</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Sends SMS alerts with current GPS location.</a:t>
            </a:r>
          </a:p>
        </p:txBody>
      </p:sp>
      <p:pic>
        <p:nvPicPr>
          <p:cNvPr id="10" name="Picture 9" descr="A close-up of a circuit board&#10;&#10;AI-generated content may be incorrect.">
            <a:extLst>
              <a:ext uri="{FF2B5EF4-FFF2-40B4-BE49-F238E27FC236}">
                <a16:creationId xmlns:a16="http://schemas.microsoft.com/office/drawing/2014/main" id="{5150963C-5CFC-7294-D36E-A766F65743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3520" y="2225707"/>
            <a:ext cx="2879693" cy="2261886"/>
          </a:xfrm>
          <a:prstGeom prst="rect">
            <a:avLst/>
          </a:prstGeom>
        </p:spPr>
      </p:pic>
      <p:sp>
        <p:nvSpPr>
          <p:cNvPr id="11" name="TextBox 10">
            <a:extLst>
              <a:ext uri="{FF2B5EF4-FFF2-40B4-BE49-F238E27FC236}">
                <a16:creationId xmlns:a16="http://schemas.microsoft.com/office/drawing/2014/main" id="{B727A3AD-A93E-87B3-BF82-B9DCD54DD140}"/>
              </a:ext>
            </a:extLst>
          </p:cNvPr>
          <p:cNvSpPr txBox="1"/>
          <p:nvPr/>
        </p:nvSpPr>
        <p:spPr>
          <a:xfrm>
            <a:off x="8496869" y="4603660"/>
            <a:ext cx="3366585" cy="830997"/>
          </a:xfrm>
          <a:prstGeom prst="rect">
            <a:avLst/>
          </a:prstGeom>
          <a:noFill/>
        </p:spPr>
        <p:txBody>
          <a:bodyPr wrap="square" rtlCol="0">
            <a:spAutoFit/>
          </a:bodyPr>
          <a:lstStyle/>
          <a:p>
            <a:pPr algn="ctr"/>
            <a:r>
              <a:rPr lang="en-US" sz="1600" b="1" dirty="0">
                <a:latin typeface="Times New Roman" panose="02020603050405020304" pitchFamily="18" charset="0"/>
                <a:cs typeface="Times New Roman" panose="02020603050405020304" pitchFamily="18" charset="0"/>
              </a:rPr>
              <a:t>NEO-6M GPS</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Provides real-time latitude and longitude.</a:t>
            </a:r>
          </a:p>
        </p:txBody>
      </p:sp>
      <p:pic>
        <p:nvPicPr>
          <p:cNvPr id="13" name="Picture 12" descr="A close-up of a device&#10;&#10;AI-generated content may be incorrect.">
            <a:extLst>
              <a:ext uri="{FF2B5EF4-FFF2-40B4-BE49-F238E27FC236}">
                <a16:creationId xmlns:a16="http://schemas.microsoft.com/office/drawing/2014/main" id="{139102E0-5ED3-419B-5410-76FF0C8C20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76674" y="2673767"/>
            <a:ext cx="1899315" cy="1899315"/>
          </a:xfrm>
          <a:prstGeom prst="rect">
            <a:avLst/>
          </a:prstGeom>
        </p:spPr>
      </p:pic>
      <p:sp>
        <p:nvSpPr>
          <p:cNvPr id="14" name="TextBox 13">
            <a:extLst>
              <a:ext uri="{FF2B5EF4-FFF2-40B4-BE49-F238E27FC236}">
                <a16:creationId xmlns:a16="http://schemas.microsoft.com/office/drawing/2014/main" id="{B0423D59-526D-3E81-EF72-3DF01510883B}"/>
              </a:ext>
            </a:extLst>
          </p:cNvPr>
          <p:cNvSpPr txBox="1"/>
          <p:nvPr/>
        </p:nvSpPr>
        <p:spPr>
          <a:xfrm>
            <a:off x="12186128" y="4618013"/>
            <a:ext cx="3366585" cy="830997"/>
          </a:xfrm>
          <a:prstGeom prst="rect">
            <a:avLst/>
          </a:prstGeom>
          <a:noFill/>
        </p:spPr>
        <p:txBody>
          <a:bodyPr wrap="square" rtlCol="0">
            <a:spAutoFit/>
          </a:bodyPr>
          <a:lstStyle/>
          <a:p>
            <a:pPr algn="ctr"/>
            <a:r>
              <a:rPr lang="en-US" sz="1600" b="1" dirty="0">
                <a:latin typeface="Times New Roman" panose="02020603050405020304" pitchFamily="18" charset="0"/>
                <a:cs typeface="Times New Roman" panose="02020603050405020304" pitchFamily="18" charset="0"/>
              </a:rPr>
              <a:t>HC-SR04 Sensor</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Measures obstacle distance using ultrasonic sound waves.</a:t>
            </a:r>
          </a:p>
        </p:txBody>
      </p:sp>
      <p:pic>
        <p:nvPicPr>
          <p:cNvPr id="16" name="Picture 15" descr="A black and silver capacitor&#10;&#10;AI-generated content may be incorrect.">
            <a:extLst>
              <a:ext uri="{FF2B5EF4-FFF2-40B4-BE49-F238E27FC236}">
                <a16:creationId xmlns:a16="http://schemas.microsoft.com/office/drawing/2014/main" id="{ECDEB967-4F0E-C35A-0BBA-EC7B3971C3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703489">
            <a:off x="653344" y="5424576"/>
            <a:ext cx="2067247" cy="1669699"/>
          </a:xfrm>
          <a:prstGeom prst="rect">
            <a:avLst/>
          </a:prstGeom>
        </p:spPr>
      </p:pic>
      <p:pic>
        <p:nvPicPr>
          <p:cNvPr id="18" name="Picture 17" descr="A battery with purple tubes&#10;&#10;AI-generated content may be incorrect.">
            <a:extLst>
              <a:ext uri="{FF2B5EF4-FFF2-40B4-BE49-F238E27FC236}">
                <a16:creationId xmlns:a16="http://schemas.microsoft.com/office/drawing/2014/main" id="{E95A6692-A83C-426E-CCA4-63959B162C0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8227794">
            <a:off x="1800080" y="3895852"/>
            <a:ext cx="4060001" cy="4060001"/>
          </a:xfrm>
          <a:prstGeom prst="rect">
            <a:avLst/>
          </a:prstGeom>
        </p:spPr>
      </p:pic>
      <p:pic>
        <p:nvPicPr>
          <p:cNvPr id="20" name="Picture 19" descr="A red button on a black surface&#10;&#10;AI-generated content may be incorrect.">
            <a:extLst>
              <a:ext uri="{FF2B5EF4-FFF2-40B4-BE49-F238E27FC236}">
                <a16:creationId xmlns:a16="http://schemas.microsoft.com/office/drawing/2014/main" id="{2110687B-58F2-300A-B7AB-C412DED2BC7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9700408">
            <a:off x="5910157" y="5279189"/>
            <a:ext cx="2027598" cy="1958659"/>
          </a:xfrm>
          <a:prstGeom prst="rect">
            <a:avLst/>
          </a:prstGeom>
        </p:spPr>
      </p:pic>
      <p:pic>
        <p:nvPicPr>
          <p:cNvPr id="22" name="Picture 21" descr="A black round object with a hole&#10;&#10;AI-generated content may be incorrect.">
            <a:extLst>
              <a:ext uri="{FF2B5EF4-FFF2-40B4-BE49-F238E27FC236}">
                <a16:creationId xmlns:a16="http://schemas.microsoft.com/office/drawing/2014/main" id="{F5C61F57-6D93-A75E-F07A-9EB152BDFF2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437485" y="5434657"/>
            <a:ext cx="1617929" cy="1617929"/>
          </a:xfrm>
          <a:prstGeom prst="rect">
            <a:avLst/>
          </a:prstGeom>
        </p:spPr>
      </p:pic>
      <p:pic>
        <p:nvPicPr>
          <p:cNvPr id="24" name="Picture 23" descr="A group of resistors on a black background&#10;&#10;AI-generated content may be incorrect.">
            <a:extLst>
              <a:ext uri="{FF2B5EF4-FFF2-40B4-BE49-F238E27FC236}">
                <a16:creationId xmlns:a16="http://schemas.microsoft.com/office/drawing/2014/main" id="{A0C41D2A-6F27-AC1B-646B-BBDF8B8F5E6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386513">
            <a:off x="10569125" y="5324103"/>
            <a:ext cx="2375178" cy="1782413"/>
          </a:xfrm>
          <a:prstGeom prst="rect">
            <a:avLst/>
          </a:prstGeom>
        </p:spPr>
      </p:pic>
      <p:sp>
        <p:nvSpPr>
          <p:cNvPr id="25" name="TextBox 24">
            <a:extLst>
              <a:ext uri="{FF2B5EF4-FFF2-40B4-BE49-F238E27FC236}">
                <a16:creationId xmlns:a16="http://schemas.microsoft.com/office/drawing/2014/main" id="{4B63D6E4-642D-856E-E017-D7665D0F0973}"/>
              </a:ext>
            </a:extLst>
          </p:cNvPr>
          <p:cNvSpPr txBox="1"/>
          <p:nvPr/>
        </p:nvSpPr>
        <p:spPr>
          <a:xfrm>
            <a:off x="215580" y="6970789"/>
            <a:ext cx="2612529" cy="830997"/>
          </a:xfrm>
          <a:prstGeom prst="rect">
            <a:avLst/>
          </a:prstGeom>
          <a:noFill/>
        </p:spPr>
        <p:txBody>
          <a:bodyPr wrap="square" rtlCol="0">
            <a:spAutoFit/>
          </a:bodyPr>
          <a:lstStyle/>
          <a:p>
            <a:pPr algn="ctr"/>
            <a:r>
              <a:rPr lang="en-US" sz="1600" b="1" dirty="0">
                <a:latin typeface="Times New Roman" panose="02020603050405020304" pitchFamily="18" charset="0"/>
                <a:cs typeface="Times New Roman" panose="02020603050405020304" pitchFamily="18" charset="0"/>
              </a:rPr>
              <a:t>1000µF Capacitor</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Stabilizes voltage during GSM power spikes.</a:t>
            </a:r>
          </a:p>
        </p:txBody>
      </p:sp>
      <p:sp>
        <p:nvSpPr>
          <p:cNvPr id="26" name="TextBox 25">
            <a:extLst>
              <a:ext uri="{FF2B5EF4-FFF2-40B4-BE49-F238E27FC236}">
                <a16:creationId xmlns:a16="http://schemas.microsoft.com/office/drawing/2014/main" id="{486B3B1B-B45B-6564-9843-53803E936D2E}"/>
              </a:ext>
            </a:extLst>
          </p:cNvPr>
          <p:cNvSpPr txBox="1"/>
          <p:nvPr/>
        </p:nvSpPr>
        <p:spPr>
          <a:xfrm>
            <a:off x="2980976" y="6970789"/>
            <a:ext cx="2612529" cy="830997"/>
          </a:xfrm>
          <a:prstGeom prst="rect">
            <a:avLst/>
          </a:prstGeom>
          <a:noFill/>
        </p:spPr>
        <p:txBody>
          <a:bodyPr wrap="square" rtlCol="0">
            <a:spAutoFit/>
          </a:bodyPr>
          <a:lstStyle/>
          <a:p>
            <a:pPr algn="ctr"/>
            <a:r>
              <a:rPr lang="en-US" sz="1600" b="1" dirty="0">
                <a:latin typeface="Times New Roman" panose="02020603050405020304" pitchFamily="18" charset="0"/>
                <a:cs typeface="Times New Roman" panose="02020603050405020304" pitchFamily="18" charset="0"/>
              </a:rPr>
              <a:t>2× 18650 Batteries</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Power supply via buck converter.</a:t>
            </a:r>
          </a:p>
        </p:txBody>
      </p:sp>
      <p:pic>
        <p:nvPicPr>
          <p:cNvPr id="28" name="Picture 27" descr="A close-up of a circuit board&#10;&#10;AI-generated content may be incorrect.">
            <a:extLst>
              <a:ext uri="{FF2B5EF4-FFF2-40B4-BE49-F238E27FC236}">
                <a16:creationId xmlns:a16="http://schemas.microsoft.com/office/drawing/2014/main" id="{44A6AFCE-D682-8399-85B8-E9F723891EA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600157">
            <a:off x="13355355" y="4902818"/>
            <a:ext cx="2375178" cy="2375178"/>
          </a:xfrm>
          <a:prstGeom prst="rect">
            <a:avLst/>
          </a:prstGeom>
        </p:spPr>
      </p:pic>
      <p:sp>
        <p:nvSpPr>
          <p:cNvPr id="29" name="TextBox 28">
            <a:extLst>
              <a:ext uri="{FF2B5EF4-FFF2-40B4-BE49-F238E27FC236}">
                <a16:creationId xmlns:a16="http://schemas.microsoft.com/office/drawing/2014/main" id="{0399F2F3-E573-4C68-760C-7F30BB637DE6}"/>
              </a:ext>
            </a:extLst>
          </p:cNvPr>
          <p:cNvSpPr txBox="1"/>
          <p:nvPr/>
        </p:nvSpPr>
        <p:spPr>
          <a:xfrm>
            <a:off x="5641880" y="6970789"/>
            <a:ext cx="2612529" cy="830997"/>
          </a:xfrm>
          <a:prstGeom prst="rect">
            <a:avLst/>
          </a:prstGeom>
          <a:noFill/>
        </p:spPr>
        <p:txBody>
          <a:bodyPr wrap="square" rtlCol="0">
            <a:spAutoFit/>
          </a:bodyPr>
          <a:lstStyle/>
          <a:p>
            <a:pPr algn="ctr"/>
            <a:r>
              <a:rPr lang="en-US" sz="1600" b="1" dirty="0">
                <a:latin typeface="Times New Roman" panose="02020603050405020304" pitchFamily="18" charset="0"/>
                <a:cs typeface="Times New Roman" panose="02020603050405020304" pitchFamily="18" charset="0"/>
              </a:rPr>
              <a:t>Emergency Button</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Sends SMS with location when pressed.</a:t>
            </a:r>
          </a:p>
        </p:txBody>
      </p:sp>
      <p:sp>
        <p:nvSpPr>
          <p:cNvPr id="30" name="TextBox 29">
            <a:extLst>
              <a:ext uri="{FF2B5EF4-FFF2-40B4-BE49-F238E27FC236}">
                <a16:creationId xmlns:a16="http://schemas.microsoft.com/office/drawing/2014/main" id="{13DBDE96-D60E-768A-CDED-55FB1742EA5B}"/>
              </a:ext>
            </a:extLst>
          </p:cNvPr>
          <p:cNvSpPr txBox="1"/>
          <p:nvPr/>
        </p:nvSpPr>
        <p:spPr>
          <a:xfrm>
            <a:off x="7917255" y="6972227"/>
            <a:ext cx="2612529" cy="830997"/>
          </a:xfrm>
          <a:prstGeom prst="rect">
            <a:avLst/>
          </a:prstGeom>
          <a:noFill/>
        </p:spPr>
        <p:txBody>
          <a:bodyPr wrap="square" rtlCol="0">
            <a:spAutoFit/>
          </a:bodyPr>
          <a:lstStyle/>
          <a:p>
            <a:pPr algn="ctr"/>
            <a:r>
              <a:rPr lang="en-US" sz="1600" b="1" dirty="0">
                <a:latin typeface="Times New Roman" panose="02020603050405020304" pitchFamily="18" charset="0"/>
                <a:cs typeface="Times New Roman" panose="02020603050405020304" pitchFamily="18" charset="0"/>
              </a:rPr>
              <a:t>Buzzer</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Alerts user when obstacle is detected.</a:t>
            </a:r>
          </a:p>
        </p:txBody>
      </p:sp>
      <p:sp>
        <p:nvSpPr>
          <p:cNvPr id="31" name="TextBox 30">
            <a:extLst>
              <a:ext uri="{FF2B5EF4-FFF2-40B4-BE49-F238E27FC236}">
                <a16:creationId xmlns:a16="http://schemas.microsoft.com/office/drawing/2014/main" id="{8CDBC045-8369-5B9B-851D-36474140B47F}"/>
              </a:ext>
            </a:extLst>
          </p:cNvPr>
          <p:cNvSpPr txBox="1"/>
          <p:nvPr/>
        </p:nvSpPr>
        <p:spPr>
          <a:xfrm>
            <a:off x="10306099" y="6970789"/>
            <a:ext cx="2612529" cy="830997"/>
          </a:xfrm>
          <a:prstGeom prst="rect">
            <a:avLst/>
          </a:prstGeom>
          <a:noFill/>
        </p:spPr>
        <p:txBody>
          <a:bodyPr wrap="square" rtlCol="0">
            <a:spAutoFit/>
          </a:bodyPr>
          <a:lstStyle/>
          <a:p>
            <a:pPr algn="ctr"/>
            <a:r>
              <a:rPr lang="en-US" sz="1600" b="1" dirty="0">
                <a:latin typeface="Times New Roman" panose="02020603050405020304" pitchFamily="18" charset="0"/>
                <a:cs typeface="Times New Roman" panose="02020603050405020304" pitchFamily="18" charset="0"/>
              </a:rPr>
              <a:t>Voltage Divider </a:t>
            </a:r>
            <a:br>
              <a:rPr lang="en-US" sz="1600" b="1" dirty="0">
                <a:latin typeface="Times New Roman" panose="02020603050405020304" pitchFamily="18" charset="0"/>
                <a:cs typeface="Times New Roman" panose="02020603050405020304" pitchFamily="18" charset="0"/>
              </a:rPr>
            </a:br>
            <a:r>
              <a:rPr lang="en-US" sz="1600" b="1" dirty="0">
                <a:latin typeface="Times New Roman" panose="02020603050405020304" pitchFamily="18" charset="0"/>
                <a:cs typeface="Times New Roman" panose="02020603050405020304" pitchFamily="18" charset="0"/>
              </a:rPr>
              <a:t>(2.2k</a:t>
            </a:r>
            <a:r>
              <a:rPr lang="el-GR" sz="1600" b="1" dirty="0">
                <a:latin typeface="Times New Roman" panose="02020603050405020304" pitchFamily="18" charset="0"/>
                <a:cs typeface="Times New Roman" panose="02020603050405020304" pitchFamily="18" charset="0"/>
              </a:rPr>
              <a:t>Ω &amp; 1</a:t>
            </a:r>
            <a:r>
              <a:rPr lang="en-US" sz="1600" b="1" dirty="0">
                <a:latin typeface="Times New Roman" panose="02020603050405020304" pitchFamily="18" charset="0"/>
                <a:cs typeface="Times New Roman" panose="02020603050405020304" pitchFamily="18" charset="0"/>
              </a:rPr>
              <a:t>k</a:t>
            </a:r>
            <a:r>
              <a:rPr lang="el-GR" sz="1600" b="1" dirty="0">
                <a:latin typeface="Times New Roman" panose="02020603050405020304" pitchFamily="18" charset="0"/>
                <a:cs typeface="Times New Roman" panose="02020603050405020304" pitchFamily="18" charset="0"/>
              </a:rPr>
              <a:t>Ω)</a:t>
            </a:r>
            <a:br>
              <a:rPr lang="el-GR"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Reduces 5V TX to safe</a:t>
            </a:r>
          </a:p>
        </p:txBody>
      </p:sp>
      <p:sp>
        <p:nvSpPr>
          <p:cNvPr id="32" name="TextBox 31">
            <a:extLst>
              <a:ext uri="{FF2B5EF4-FFF2-40B4-BE49-F238E27FC236}">
                <a16:creationId xmlns:a16="http://schemas.microsoft.com/office/drawing/2014/main" id="{860D24C7-6293-F81E-EEA3-5FDF4DC6D3E2}"/>
              </a:ext>
            </a:extLst>
          </p:cNvPr>
          <p:cNvSpPr txBox="1"/>
          <p:nvPr/>
        </p:nvSpPr>
        <p:spPr>
          <a:xfrm>
            <a:off x="13198805" y="6970789"/>
            <a:ext cx="2612529" cy="830997"/>
          </a:xfrm>
          <a:prstGeom prst="rect">
            <a:avLst/>
          </a:prstGeom>
          <a:noFill/>
        </p:spPr>
        <p:txBody>
          <a:bodyPr wrap="square" rtlCol="0">
            <a:spAutoFit/>
          </a:bodyPr>
          <a:lstStyle/>
          <a:p>
            <a:pPr algn="ctr"/>
            <a:r>
              <a:rPr lang="en-US" sz="1600" b="1" dirty="0">
                <a:latin typeface="Times New Roman" panose="02020603050405020304" pitchFamily="18" charset="0"/>
                <a:cs typeface="Times New Roman" panose="02020603050405020304" pitchFamily="18" charset="0"/>
              </a:rPr>
              <a:t>Buck Converter</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Steps down battery voltage to 4.3V for GSM module.</a:t>
            </a:r>
          </a:p>
        </p:txBody>
      </p:sp>
    </p:spTree>
    <p:extLst>
      <p:ext uri="{BB962C8B-B14F-4D97-AF65-F5344CB8AC3E}">
        <p14:creationId xmlns:p14="http://schemas.microsoft.com/office/powerpoint/2010/main" val="397809101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ReferenceId xmlns="c3a727fa-e796-418b-9151-14076c132ff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E61249DA1D37D42B9946CD0C0A04F6F" ma:contentTypeVersion="4" ma:contentTypeDescription="Create a new document." ma:contentTypeScope="" ma:versionID="6f0fe569deacbf2ee4bf5c14c85310c2">
  <xsd:schema xmlns:xsd="http://www.w3.org/2001/XMLSchema" xmlns:xs="http://www.w3.org/2001/XMLSchema" xmlns:p="http://schemas.microsoft.com/office/2006/metadata/properties" xmlns:ns2="c3a727fa-e796-418b-9151-14076c132ffc" targetNamespace="http://schemas.microsoft.com/office/2006/metadata/properties" ma:root="true" ma:fieldsID="c992990f0dc5da25fee128bc9daacab2" ns2:_="">
    <xsd:import namespace="c3a727fa-e796-418b-9151-14076c132ffc"/>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a727fa-e796-418b-9151-14076c132ffc"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358E20A-3CCF-4936-A030-6C75490658A6}">
  <ds:schemaRefs>
    <ds:schemaRef ds:uri="http://purl.org/dc/elements/1.1/"/>
    <ds:schemaRef ds:uri="http://schemas.microsoft.com/office/infopath/2007/PartnerControls"/>
    <ds:schemaRef ds:uri="http://purl.org/dc/terms/"/>
    <ds:schemaRef ds:uri="http://schemas.microsoft.com/office/2006/documentManagement/types"/>
    <ds:schemaRef ds:uri="http://schemas.openxmlformats.org/package/2006/metadata/core-properties"/>
    <ds:schemaRef ds:uri="http://www.w3.org/XML/1998/namespace"/>
    <ds:schemaRef ds:uri="http://purl.org/dc/dcmitype/"/>
    <ds:schemaRef ds:uri="f05aa4fc-6785-42fa-879e-4fefad1725f6"/>
    <ds:schemaRef ds:uri="http://schemas.microsoft.com/office/2006/metadata/properties"/>
    <ds:schemaRef ds:uri="b8d4537a-75fc-4c95-93ca-a321653b0576"/>
    <ds:schemaRef ds:uri="05cbef25-41ae-40f8-a41b-d8773b93d88d"/>
    <ds:schemaRef ds:uri="b9f894d8-f8e2-4a96-9176-bd69f127f274"/>
    <ds:schemaRef ds:uri="22ca2055-02e5-46b2-8c23-a3a6996b2dc2"/>
    <ds:schemaRef ds:uri="cf7415a2-fa68-4c62-95f2-21d2b367fa03"/>
    <ds:schemaRef ds:uri="c3a727fa-e796-418b-9151-14076c132ffc"/>
  </ds:schemaRefs>
</ds:datastoreItem>
</file>

<file path=customXml/itemProps2.xml><?xml version="1.0" encoding="utf-8"?>
<ds:datastoreItem xmlns:ds="http://schemas.openxmlformats.org/officeDocument/2006/customXml" ds:itemID="{0DAAC761-AC2A-46C2-9C9F-D3AFA982A6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a727fa-e796-418b-9151-14076c132f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6A4027F-3D24-4D53-BFC9-3C8233FBA00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10192</TotalTime>
  <Words>1339</Words>
  <Application>Microsoft Office PowerPoint</Application>
  <PresentationFormat>Custom</PresentationFormat>
  <Paragraphs>183</Paragraphs>
  <Slides>20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vt:lpstr>
      <vt:lpstr>Arial Black</vt:lpstr>
      <vt:lpstr>Calibri</vt:lpstr>
      <vt:lpstr>Calibri Light</vt:lpstr>
      <vt:lpstr>Cambria Math</vt:lpstr>
      <vt:lpstr>Comic Sans MS</vt:lpstr>
      <vt:lpstr>Times New Roman</vt:lpstr>
      <vt:lpstr>Wingdings</vt:lpstr>
      <vt:lpstr>WordVisi_MSFontService</vt:lpstr>
      <vt:lpstr>Office Theme</vt:lpstr>
      <vt:lpstr>Course Capstone Project Proposal Title: Smart Navigation Stick with GPS &amp; GSM Tracking for Visually Impaired Individuals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Timeline</vt:lpstr>
      <vt:lpstr>PowerPoint Presentation</vt:lpstr>
      <vt:lpstr>PowerPoint Presentation</vt:lpstr>
      <vt:lpstr>PowerPoint Presentation</vt:lpstr>
      <vt:lpstr>Thanks for listening our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Iffti hasan turjo</dc:creator>
  <cp:lastModifiedBy>KHONDAKER IFFTI HASAN TURJO</cp:lastModifiedBy>
  <cp:revision>465</cp:revision>
  <dcterms:created xsi:type="dcterms:W3CDTF">2017-01-20T15:00:05Z</dcterms:created>
  <dcterms:modified xsi:type="dcterms:W3CDTF">2025-06-16T09:37:29Z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0x010100BE61249DA1D37D42B9946CD0C0A04F6F</vt:lpwstr>
  </property>
  <property fmtid="{D5CDD505-2E9C-101B-9397-08002B2CF9AE}" pid="3" name="Order">
    <vt:r8>1200</vt:r8>
  </property>
  <property fmtid="{D5CDD505-2E9C-101B-9397-08002B2CF9AE}" pid="4" name="xd_Signature">
    <vt:bool>false</vt:bool>
  </property>
  <property fmtid="{D5CDD505-2E9C-101B-9397-08002B2CF9AE}" pid="5" name="xd_ProgID">
    <vt:lpwstr/>
  </property>
  <property fmtid="{D5CDD505-2E9C-101B-9397-08002B2CF9AE}" pid="6" name="TriggerFlowInfo">
    <vt:lpwstr/>
  </property>
  <property fmtid="{D5CDD505-2E9C-101B-9397-08002B2CF9AE}" pid="7" name="_SourceUrl">
    <vt:lpwstr/>
  </property>
  <property fmtid="{D5CDD505-2E9C-101B-9397-08002B2CF9AE}" pid="8" name="_SharedFileIndex">
    <vt:lpwstr/>
  </property>
  <property fmtid="{D5CDD505-2E9C-101B-9397-08002B2CF9AE}" pid="9" name="ComplianceAssetId">
    <vt:lpwstr/>
  </property>
  <property fmtid="{D5CDD505-2E9C-101B-9397-08002B2CF9AE}" pid="10" name="TemplateUrl">
    <vt:lpwstr/>
  </property>
  <property fmtid="{D5CDD505-2E9C-101B-9397-08002B2CF9AE}" pid="11" name="_ExtendedDescription">
    <vt:lpwstr/>
  </property>
</Properties>
</file>